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82" r:id="rId3"/>
    <p:sldId id="297" r:id="rId4"/>
    <p:sldId id="295" r:id="rId5"/>
    <p:sldId id="258" r:id="rId6"/>
    <p:sldId id="256" r:id="rId7"/>
    <p:sldId id="294" r:id="rId8"/>
    <p:sldId id="298" r:id="rId9"/>
    <p:sldId id="262" r:id="rId10"/>
    <p:sldId id="299" r:id="rId11"/>
    <p:sldId id="312" r:id="rId12"/>
    <p:sldId id="300" r:id="rId13"/>
    <p:sldId id="274" r:id="rId14"/>
    <p:sldId id="301" r:id="rId15"/>
    <p:sldId id="303" r:id="rId16"/>
    <p:sldId id="304" r:id="rId17"/>
    <p:sldId id="305" r:id="rId18"/>
    <p:sldId id="308" r:id="rId19"/>
    <p:sldId id="309" r:id="rId20"/>
    <p:sldId id="310" r:id="rId21"/>
    <p:sldId id="306" r:id="rId22"/>
    <p:sldId id="314" r:id="rId23"/>
    <p:sldId id="259" r:id="rId24"/>
    <p:sldId id="257" r:id="rId25"/>
    <p:sldId id="307" r:id="rId26"/>
    <p:sldId id="313" r:id="rId27"/>
    <p:sldId id="302" r:id="rId28"/>
    <p:sldId id="31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ilbrandt" initials="JM" lastIdx="1" clrIdx="0">
    <p:extLst>
      <p:ext uri="{19B8F6BF-5375-455C-9EA6-DF929625EA0E}">
        <p15:presenceInfo xmlns:p15="http://schemas.microsoft.com/office/powerpoint/2012/main" userId="bf98e1cd9077d5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281"/>
  </p:normalViewPr>
  <p:slideViewPr>
    <p:cSldViewPr snapToGrid="0" snapToObjects="1">
      <p:cViewPr varScale="1">
        <p:scale>
          <a:sx n="127" d="100"/>
          <a:sy n="127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6" d="100"/>
        <a:sy n="14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E0BE-E493-0240-BB19-8F3B53F40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CA4A6-7D2B-0A47-B573-1F193F6BC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E4388-1262-524F-8464-1728B06D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267FD-E93E-A54E-94F3-7D21D373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FCD2-6DA4-1245-8C89-D7A70808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9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FDEF-7602-F04F-9BCC-87BE8A97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DFC71-B37F-AC4D-B2F1-D84AE3AA3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F9047-DD80-5243-B7F2-890C001E5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BD36E-18EC-E740-82CC-ECE7D1A7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1365B-BA0A-A04D-8092-E5BD64C3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8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853EDA-2FDC-A844-BCC6-95CA700E9B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6914A-16C7-CC4C-85E7-7B01213AE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8C635-0388-B74B-856F-62713719A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D6FEC-0566-D94E-8678-A7336BA7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69197-72BF-8745-993D-CC747A0D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7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27448" y="1412782"/>
            <a:ext cx="10657184" cy="1470025"/>
          </a:xfrm>
        </p:spPr>
        <p:txBody>
          <a:bodyPr/>
          <a:lstStyle>
            <a:lvl1pPr algn="l"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221" y="2883055"/>
            <a:ext cx="6041899" cy="277819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1384" y="6356352"/>
            <a:ext cx="2844800" cy="365125"/>
          </a:xfrm>
        </p:spPr>
        <p:txBody>
          <a:bodyPr/>
          <a:lstStyle/>
          <a:p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1/23/25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850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1/23/25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7865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1/23/25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222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1/23/25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7492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67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67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1/23/25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9257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1/23/25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6316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1/23/25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8685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1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8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3" y="1435104"/>
            <a:ext cx="4011084" cy="4691063"/>
          </a:xfrm>
        </p:spPr>
        <p:txBody>
          <a:bodyPr/>
          <a:lstStyle>
            <a:lvl1pPr marL="0" indent="0">
              <a:buNone/>
              <a:defRPr sz="1467"/>
            </a:lvl1pPr>
            <a:lvl2pPr marL="457189" indent="0">
              <a:buNone/>
              <a:defRPr sz="1200"/>
            </a:lvl2pPr>
            <a:lvl3pPr marL="914377" indent="0">
              <a:buNone/>
              <a:defRPr sz="1067"/>
            </a:lvl3pPr>
            <a:lvl4pPr marL="1371566" indent="0">
              <a:buNone/>
              <a:defRPr sz="933"/>
            </a:lvl4pPr>
            <a:lvl5pPr marL="1828754" indent="0">
              <a:buNone/>
              <a:defRPr sz="933"/>
            </a:lvl5pPr>
            <a:lvl6pPr marL="2285943" indent="0">
              <a:buNone/>
              <a:defRPr sz="933"/>
            </a:lvl6pPr>
            <a:lvl7pPr marL="2743131" indent="0">
              <a:buNone/>
              <a:defRPr sz="933"/>
            </a:lvl7pPr>
            <a:lvl8pPr marL="3200320" indent="0">
              <a:buNone/>
              <a:defRPr sz="933"/>
            </a:lvl8pPr>
            <a:lvl9pPr marL="3657509" indent="0">
              <a:buNone/>
              <a:defRPr sz="9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1/23/25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284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B37B-1FC8-AE4B-9CC9-7E40BF53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7EA63-BA17-1D4B-9CBA-9AFCD213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F07F1-4F24-E242-9915-CCBEEBC2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EB4E7-C5A6-6F42-B6B9-AFB43F3E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FBDD4-F1F2-0E4B-B94B-085D6024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78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717" y="4800601"/>
            <a:ext cx="7315200" cy="566739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67"/>
            </a:lvl1pPr>
            <a:lvl2pPr marL="457189" indent="0">
              <a:buNone/>
              <a:defRPr sz="1200"/>
            </a:lvl2pPr>
            <a:lvl3pPr marL="914377" indent="0">
              <a:buNone/>
              <a:defRPr sz="1067"/>
            </a:lvl3pPr>
            <a:lvl4pPr marL="1371566" indent="0">
              <a:buNone/>
              <a:defRPr sz="933"/>
            </a:lvl4pPr>
            <a:lvl5pPr marL="1828754" indent="0">
              <a:buNone/>
              <a:defRPr sz="933"/>
            </a:lvl5pPr>
            <a:lvl6pPr marL="2285943" indent="0">
              <a:buNone/>
              <a:defRPr sz="933"/>
            </a:lvl6pPr>
            <a:lvl7pPr marL="2743131" indent="0">
              <a:buNone/>
              <a:defRPr sz="933"/>
            </a:lvl7pPr>
            <a:lvl8pPr marL="3200320" indent="0">
              <a:buNone/>
              <a:defRPr sz="933"/>
            </a:lvl8pPr>
            <a:lvl9pPr marL="3657509" indent="0">
              <a:buNone/>
              <a:defRPr sz="9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1/23/25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766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1/23/25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244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1/23/25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807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3F66-5E7D-BB43-AAAD-53796940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F2895-B970-BD43-908D-8B583DEBE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82485-4944-554C-848A-CB0022AE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1EC69-A00E-2A45-BA08-15188570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4F1A5-9872-664D-B19A-D2D8CE69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4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17D1-411A-4141-A646-95385F30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457E0-0D54-6048-B1C8-D4B6A3130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A9F88-76A2-8C4B-B6C1-CD942CF1D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BEA13-816F-AE48-BDAA-C4FB6C71F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2744F-5E32-1A48-9869-90E3F927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84E6F-17B8-724D-90F2-A505D3F0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7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50C7-E126-264B-9AB6-380F763C6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FA014-7E26-294C-B149-3719D7B3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C01BB-B8DF-5449-AF11-3A6BF77C3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1C601-14B3-0D4E-A9E3-793D8771E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B4BB81-2B52-5B4D-9880-827B62E32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93986-2DFA-3E4C-ABA6-14B6A0B1B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19713D-A7B3-1141-A5C5-A54753E5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9E5D2-E234-9642-BF89-111275F3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9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9CE0-2F6E-B84A-A091-512B9804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245DF-8BB5-C042-A95B-4032A8C68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F0A7A-DFF2-BE43-9074-269E01DB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11AAE-3A80-4D4B-A0C0-B91A34E6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8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1E7B4-BE31-E443-97D5-B3C3D12C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B86B4-4E8E-9E43-9075-6B8BFC3A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5C213-24A9-224D-9A1F-D061679E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1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E276-4598-8245-BA40-EC952EEA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E113-1EDB-FA41-9C4F-72DE5727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3BF9A-291C-0444-9016-7A0568409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67696-D95C-2F42-93F7-E876B67E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FAD7B-6168-EB42-B2E3-99A21A4F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A0A93-2ED5-D245-B641-66B23686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9D38-EB1C-2C4F-ACA7-1684E6D7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9095B-D5CC-2F4B-88AA-B7BD83243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7987D-F94D-AA4E-AC2F-1DD1EF078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2F22C-F9AE-5E4D-87C9-BF74D732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C4733-EFE1-0B42-9807-6E7341B9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B6590-00E8-854B-B90C-400863DE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8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28D48-DE3A-9E41-B563-3C8F5674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50457-2595-974B-8E5E-833FCD76B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E9EB0-9C47-3E4F-8F03-8E6B938E3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FA969-281A-4E4C-8E8B-7F8BE1BB555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D6CCC-B6F8-274F-9A43-3C0C5EC80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D9E79-D894-6248-93CD-6D5D32904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9FFED-4F2E-A341-80EA-60E360775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6F037ADB-4FB9-482D-A1A4-E1F489B212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1/23/25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5CE84AB2-A68C-446D-B258-F807154688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0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b="1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xp1km.king.ec.gc.c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110.png"/><Relationship Id="rId4" Type="http://schemas.openxmlformats.org/officeDocument/2006/relationships/image" Target="../media/image35.png"/><Relationship Id="rId9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150" y="2337114"/>
            <a:ext cx="9972508" cy="1470025"/>
          </a:xfrm>
        </p:spPr>
        <p:txBody>
          <a:bodyPr>
            <a:normAutofit fontScale="90000"/>
          </a:bodyPr>
          <a:lstStyle/>
          <a:p>
            <a:pPr algn="ctr" defTabSz="609585" fontAlgn="base">
              <a:spcBef>
                <a:spcPts val="800"/>
              </a:spcBef>
              <a:spcAft>
                <a:spcPts val="1600"/>
              </a:spcAft>
            </a:pPr>
            <a:r>
              <a:rPr lang="en-CA" altLang="en-US" sz="2667" cap="none" dirty="0">
                <a:solidFill>
                  <a:prstClr val="black"/>
                </a:solidFill>
                <a:latin typeface="Century Gothic" pitchFamily="34" charset="0"/>
                <a:ea typeface="ヒラギノ角ゴ Pro W3" pitchFamily="127" charset="-128"/>
                <a:cs typeface="Century Gothic" pitchFamily="34" charset="0"/>
              </a:rPr>
              <a:t>OBRS</a:t>
            </a:r>
            <a:br>
              <a:rPr lang="en-CA" altLang="en-US" sz="2667" cap="none" dirty="0">
                <a:solidFill>
                  <a:prstClr val="black"/>
                </a:solidFill>
                <a:latin typeface="Century Gothic" pitchFamily="34" charset="0"/>
                <a:ea typeface="ヒラギノ角ゴ Pro W3" pitchFamily="127" charset="-128"/>
                <a:cs typeface="Century Gothic" pitchFamily="34" charset="0"/>
              </a:rPr>
            </a:br>
            <a:r>
              <a:rPr lang="en-CA" altLang="en-US" sz="3600" cap="none" dirty="0">
                <a:solidFill>
                  <a:prstClr val="black"/>
                </a:solidFill>
                <a:latin typeface="Century Gothic" pitchFamily="34" charset="0"/>
                <a:ea typeface="ヒラギノ角ゴ Pro W3" pitchFamily="127" charset="-128"/>
                <a:cs typeface="Century Gothic" pitchFamily="34" charset="0"/>
              </a:rPr>
              <a:t>Cloud Physics Research Program</a:t>
            </a:r>
            <a:br>
              <a:rPr lang="en-CA" altLang="en-US" sz="2667" cap="none" dirty="0">
                <a:solidFill>
                  <a:prstClr val="black"/>
                </a:solidFill>
                <a:latin typeface="Century Gothic" pitchFamily="34" charset="0"/>
                <a:ea typeface="ヒラギノ角ゴ Pro W3" pitchFamily="127" charset="-128"/>
                <a:cs typeface="Century Gothic" pitchFamily="34" charset="0"/>
              </a:rPr>
            </a:br>
            <a:br>
              <a:rPr lang="en-CA" altLang="en-US" sz="3200" cap="none" dirty="0">
                <a:solidFill>
                  <a:prstClr val="black"/>
                </a:solidFill>
                <a:latin typeface="Century Gothic" pitchFamily="34" charset="0"/>
                <a:ea typeface="ヒラギノ角ゴ Pro W3" pitchFamily="127" charset="-128"/>
                <a:cs typeface="Century Gothic" pitchFamily="34" charset="0"/>
              </a:rPr>
            </a:br>
            <a:r>
              <a:rPr lang="en-CA" sz="2400" b="0" cap="none" dirty="0">
                <a:solidFill>
                  <a:srgbClr val="0070C0"/>
                </a:solidFill>
                <a:latin typeface="+mn-lt"/>
                <a:ea typeface="ヒラギノ角ゴ Pro W3" pitchFamily="127" charset="-128"/>
                <a:cs typeface="Century Gothic" pitchFamily="34" charset="0"/>
              </a:rPr>
              <a:t>“Kick-off” Meeting</a:t>
            </a:r>
            <a:endParaRPr lang="en-US" sz="1600" b="0" cap="none" dirty="0">
              <a:solidFill>
                <a:srgbClr val="0070C0"/>
              </a:solidFill>
              <a:latin typeface="+mn-lt"/>
              <a:ea typeface="ヒラギノ角ゴ Pro W3" pitchFamily="127" charset="-128"/>
              <a:cs typeface="+mn-cs"/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 bwMode="auto">
          <a:xfrm>
            <a:off x="230486" y="6423766"/>
            <a:ext cx="10939431" cy="3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ヒラギノ角ゴ Pro W3" pitchFamily="127" charset="-128"/>
                <a:cs typeface="+mn-cs"/>
              </a:rPr>
              <a:t>July 22, 2021 (virtual)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0FA62-AFB1-1C4E-B592-2F41272B7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1" y="5370463"/>
            <a:ext cx="3881179" cy="949408"/>
          </a:xfrm>
          <a:prstGeom prst="rect">
            <a:avLst/>
          </a:prstGeom>
        </p:spPr>
      </p:pic>
      <p:pic>
        <p:nvPicPr>
          <p:cNvPr id="8" name="Picture 4" descr="Second COVID-19 outbreak among area CP crews - TBNewsWatch.com">
            <a:extLst>
              <a:ext uri="{FF2B5EF4-FFF2-40B4-BE49-F238E27FC236}">
                <a16:creationId xmlns:a16="http://schemas.microsoft.com/office/drawing/2014/main" id="{794E6037-E434-E542-AD07-347C896A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09" y="141402"/>
            <a:ext cx="2556379" cy="232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5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89245-C901-EF4C-9B1C-6FB12401674D}"/>
              </a:ext>
            </a:extLst>
          </p:cNvPr>
          <p:cNvSpPr txBox="1"/>
          <p:nvPr/>
        </p:nvSpPr>
        <p:spPr>
          <a:xfrm>
            <a:off x="0" y="387223"/>
            <a:ext cx="12192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 MEETING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74DB9-740D-5DB4-A0AC-91B22226D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633" y="234322"/>
            <a:ext cx="2916623" cy="1222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D8B581-9E4C-CF2B-37FF-46988F1BB27B}"/>
              </a:ext>
            </a:extLst>
          </p:cNvPr>
          <p:cNvSpPr txBox="1"/>
          <p:nvPr/>
        </p:nvSpPr>
        <p:spPr>
          <a:xfrm>
            <a:off x="411981" y="1527349"/>
            <a:ext cx="113244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/>
              <a:t>OBJECTIVES:</a:t>
            </a:r>
          </a:p>
          <a:p>
            <a:pPr marL="269875" indent="-260350">
              <a:spcAft>
                <a:spcPts val="1200"/>
              </a:spcAft>
            </a:pPr>
            <a:r>
              <a:rPr lang="en-US" sz="2000" dirty="0"/>
              <a:t>1. To solidify this HIWR research program; i.e. to define, over time, its roles within MRD (and how the program delivers on mandate).</a:t>
            </a:r>
          </a:p>
          <a:p>
            <a:pPr marL="269875" indent="-260350">
              <a:spcAft>
                <a:spcPts val="1200"/>
              </a:spcAft>
            </a:pPr>
            <a:r>
              <a:rPr lang="en-US" sz="2000" dirty="0"/>
              <a:t>2. To provide a forum to keep us sufficiently updated on others’ research (in order to maximize potential collaboration, etc.).</a:t>
            </a:r>
          </a:p>
          <a:p>
            <a:pPr marL="269875" indent="-260350">
              <a:spcAft>
                <a:spcPts val="1200"/>
              </a:spcAft>
            </a:pPr>
            <a:endParaRPr lang="en-US" sz="2000" dirty="0"/>
          </a:p>
          <a:p>
            <a:pPr>
              <a:spcAft>
                <a:spcPts val="1200"/>
              </a:spcAft>
            </a:pPr>
            <a:r>
              <a:rPr lang="en-US" sz="2400" b="1" dirty="0"/>
              <a:t>PROPOSED MEETING ITEMS/TOPICS: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1. Complete the CP program Overview document (this is an ad hoc action item)</a:t>
            </a:r>
          </a:p>
          <a:p>
            <a:pPr marL="269875" indent="-260350">
              <a:spcAft>
                <a:spcPts val="1200"/>
              </a:spcAft>
            </a:pPr>
            <a:r>
              <a:rPr lang="en-US" sz="2000" dirty="0"/>
              <a:t>2. Short (5-20 min) update presentations on individuals’ research project(s) – when it makes sense</a:t>
            </a:r>
          </a:p>
          <a:p>
            <a:pPr marL="269875" indent="-260350">
              <a:spcAft>
                <a:spcPts val="1200"/>
              </a:spcAft>
            </a:pPr>
            <a:r>
              <a:rPr lang="en-US" sz="2000" dirty="0"/>
              <a:t>3. Mini seminars (30 min) on a specific CP topic (e.g. a summary presentation of a published article)</a:t>
            </a:r>
          </a:p>
          <a:p>
            <a:pPr marL="269875" indent="-260350"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373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89245-C901-EF4C-9B1C-6FB12401674D}"/>
              </a:ext>
            </a:extLst>
          </p:cNvPr>
          <p:cNvSpPr txBox="1"/>
          <p:nvPr/>
        </p:nvSpPr>
        <p:spPr>
          <a:xfrm>
            <a:off x="3516923" y="808078"/>
            <a:ext cx="7224765" cy="295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marR="0" lvl="0" indent="-3492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Introductory comments</a:t>
            </a: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Physics research program overview document</a:t>
            </a: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/>
              </a:rPr>
              <a:t>Individual presentations -- who is doing what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Discussion of future meeting format</a:t>
            </a:r>
          </a:p>
        </p:txBody>
      </p:sp>
    </p:spTree>
    <p:extLst>
      <p:ext uri="{BB962C8B-B14F-4D97-AF65-F5344CB8AC3E}">
        <p14:creationId xmlns:p14="http://schemas.microsoft.com/office/powerpoint/2010/main" val="417581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70B955-37D2-7D28-FF5D-97125D52CE9A}"/>
              </a:ext>
            </a:extLst>
          </p:cNvPr>
          <p:cNvSpPr txBox="1"/>
          <p:nvPr/>
        </p:nvSpPr>
        <p:spPr>
          <a:xfrm>
            <a:off x="0" y="74040"/>
            <a:ext cx="12192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Physics research program OVERVIEW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5CA78-ACBF-B445-6281-17984EF9C309}"/>
              </a:ext>
            </a:extLst>
          </p:cNvPr>
          <p:cNvSpPr txBox="1"/>
          <p:nvPr/>
        </p:nvSpPr>
        <p:spPr>
          <a:xfrm>
            <a:off x="731017" y="1305341"/>
            <a:ext cx="107299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PURPOSE of document</a:t>
            </a:r>
          </a:p>
          <a:p>
            <a:r>
              <a:rPr lang="en-US" dirty="0"/>
              <a:t>  - to define clearly the objectives and research activities of the CP research program (for our own clarity)</a:t>
            </a:r>
          </a:p>
          <a:p>
            <a:r>
              <a:rPr lang="en-US" dirty="0"/>
              <a:t>  - to communicate concisely to others (esp. upper management) the objectives of the program (and how it delivers on mandate)</a:t>
            </a:r>
          </a:p>
          <a:p>
            <a:endParaRPr lang="en-US" dirty="0"/>
          </a:p>
          <a:p>
            <a:r>
              <a:rPr lang="en-US" b="1" dirty="0"/>
              <a:t>2.  INTENDED AUDIENCE</a:t>
            </a:r>
          </a:p>
          <a:p>
            <a:r>
              <a:rPr lang="en-US" dirty="0"/>
              <a:t>  - us (HIWR), CP researchers and section at large</a:t>
            </a:r>
          </a:p>
          <a:p>
            <a:r>
              <a:rPr lang="en-US" dirty="0"/>
              <a:t>  - our MRD director</a:t>
            </a:r>
          </a:p>
          <a:p>
            <a:r>
              <a:rPr lang="en-US" dirty="0"/>
              <a:t>  - eventually: other sections in MRD or CCMEP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THOUGHTS:</a:t>
            </a:r>
          </a:p>
          <a:p>
            <a:r>
              <a:rPr lang="en-US" dirty="0"/>
              <a:t>  - perhaps this document could be 1) simplified into a “2-pager” (for quick consumption) and 2) expanded into a dynamic on-line “document” (website/wiki page), thereby allowing for expansion of project details as well as updates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837B4-10EA-310E-0D2E-4D62304E00C0}"/>
              </a:ext>
            </a:extLst>
          </p:cNvPr>
          <p:cNvSpPr txBox="1"/>
          <p:nvPr/>
        </p:nvSpPr>
        <p:spPr>
          <a:xfrm>
            <a:off x="1198857" y="5711998"/>
            <a:ext cx="10025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7030A0"/>
                </a:solidFill>
                <a:latin typeface="Al Nile" pitchFamily="2" charset="-78"/>
                <a:cs typeface="Al Nile" pitchFamily="2" charset="-78"/>
              </a:rPr>
              <a:t>Discussed:  It was agreed that a “written” 2-pager will be useful (e.g. for management) but that it should not be a workplan; details of specific projects should be put on an dynamic expansion of this (e.g. website, wiki, GitLab) </a:t>
            </a:r>
          </a:p>
        </p:txBody>
      </p:sp>
    </p:spTree>
    <p:extLst>
      <p:ext uri="{BB962C8B-B14F-4D97-AF65-F5344CB8AC3E}">
        <p14:creationId xmlns:p14="http://schemas.microsoft.com/office/powerpoint/2010/main" val="410698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89245-C901-EF4C-9B1C-6FB12401674D}"/>
              </a:ext>
            </a:extLst>
          </p:cNvPr>
          <p:cNvSpPr txBox="1"/>
          <p:nvPr/>
        </p:nvSpPr>
        <p:spPr>
          <a:xfrm>
            <a:off x="3516923" y="808078"/>
            <a:ext cx="7224765" cy="295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marR="0" lvl="0" indent="-3492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Introductory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t>comments</a:t>
            </a: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Physics research program overview document</a:t>
            </a: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sz="2000" b="1" dirty="0">
                <a:latin typeface="Calibri" panose="020F0502020204030204"/>
              </a:rPr>
              <a:t>Individual presentations -- who is doing what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Discussion of future meeting format</a:t>
            </a:r>
          </a:p>
        </p:txBody>
      </p:sp>
    </p:spTree>
    <p:extLst>
      <p:ext uri="{BB962C8B-B14F-4D97-AF65-F5344CB8AC3E}">
        <p14:creationId xmlns:p14="http://schemas.microsoft.com/office/powerpoint/2010/main" val="32218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DE449-5E5C-1A9A-E8AF-27DDCFA92730}"/>
              </a:ext>
            </a:extLst>
          </p:cNvPr>
          <p:cNvSpPr txBox="1"/>
          <p:nvPr/>
        </p:nvSpPr>
        <p:spPr>
          <a:xfrm>
            <a:off x="-10046" y="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1:	Jason </a:t>
            </a:r>
            <a:r>
              <a:rPr lang="en-US" dirty="0" err="1">
                <a:solidFill>
                  <a:schemeClr val="bg1"/>
                </a:solidFill>
              </a:rPr>
              <a:t>Milbrandt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8F2DB-DDFB-29DB-2FC1-64D1F48092E3}"/>
              </a:ext>
            </a:extLst>
          </p:cNvPr>
          <p:cNvSpPr txBox="1"/>
          <p:nvPr/>
        </p:nvSpPr>
        <p:spPr>
          <a:xfrm>
            <a:off x="1306287" y="1316334"/>
            <a:ext cx="95760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0175">
              <a:spcAft>
                <a:spcPts val="1200"/>
              </a:spcAft>
            </a:pPr>
            <a:r>
              <a:rPr lang="en-US" sz="2400" b="1" dirty="0"/>
              <a:t>Assumptions (Premises)</a:t>
            </a:r>
          </a:p>
          <a:p>
            <a:pPr marL="352425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bulk microphysics schemes will play in increasingly important role in NWP and atmospheric research in ECCC (and elsewhere) for years to come (well after I retire); AI will change their roles but not replace them (at least, not soon)</a:t>
            </a:r>
          </a:p>
          <a:p>
            <a:pPr marL="352425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 am (unapologetically) P3-centric</a:t>
            </a:r>
          </a:p>
          <a:p>
            <a:pPr marL="352425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filling gaps in the P3 microphysics scheme fits well within the CP program</a:t>
            </a:r>
          </a:p>
        </p:txBody>
      </p:sp>
    </p:spTree>
    <p:extLst>
      <p:ext uri="{BB962C8B-B14F-4D97-AF65-F5344CB8AC3E}">
        <p14:creationId xmlns:p14="http://schemas.microsoft.com/office/powerpoint/2010/main" val="95997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DE449-5E5C-1A9A-E8AF-27DDCFA92730}"/>
              </a:ext>
            </a:extLst>
          </p:cNvPr>
          <p:cNvSpPr txBox="1"/>
          <p:nvPr/>
        </p:nvSpPr>
        <p:spPr>
          <a:xfrm>
            <a:off x="-10048" y="898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1:	Jason </a:t>
            </a:r>
            <a:r>
              <a:rPr lang="en-US" dirty="0" err="1">
                <a:solidFill>
                  <a:schemeClr val="bg1"/>
                </a:solidFill>
              </a:rPr>
              <a:t>Milbrandt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031EF3-CA33-0ED5-F69F-ECD1E8BA86FB}"/>
              </a:ext>
            </a:extLst>
          </p:cNvPr>
          <p:cNvSpPr/>
          <p:nvPr/>
        </p:nvSpPr>
        <p:spPr bwMode="auto">
          <a:xfrm>
            <a:off x="8262492" y="5611390"/>
            <a:ext cx="3381307" cy="1014173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AE20DA-39DA-1456-5DAF-6438DAA57FEB}"/>
              </a:ext>
            </a:extLst>
          </p:cNvPr>
          <p:cNvSpPr/>
          <p:nvPr/>
        </p:nvSpPr>
        <p:spPr bwMode="auto">
          <a:xfrm>
            <a:off x="7677013" y="1184115"/>
            <a:ext cx="4368069" cy="4104932"/>
          </a:xfrm>
          <a:prstGeom prst="rect">
            <a:avLst/>
          </a:prstGeom>
          <a:solidFill>
            <a:srgbClr val="2D2D8A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A6A95EC-2B9A-3EFA-D866-4606A7CDDE4C}"/>
              </a:ext>
            </a:extLst>
          </p:cNvPr>
          <p:cNvSpPr/>
          <p:nvPr/>
        </p:nvSpPr>
        <p:spPr bwMode="auto">
          <a:xfrm>
            <a:off x="7839280" y="1338704"/>
            <a:ext cx="4075330" cy="379246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200B64-74B7-CF91-1AB4-69AE14FBE392}"/>
              </a:ext>
            </a:extLst>
          </p:cNvPr>
          <p:cNvSpPr/>
          <p:nvPr/>
        </p:nvSpPr>
        <p:spPr bwMode="auto">
          <a:xfrm>
            <a:off x="3888938" y="4124665"/>
            <a:ext cx="3274958" cy="2644526"/>
          </a:xfrm>
          <a:prstGeom prst="rect">
            <a:avLst/>
          </a:prstGeom>
          <a:solidFill>
            <a:srgbClr val="2D2D8A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D187A7B-B81F-6C5F-A18F-8E39CE6A8610}"/>
              </a:ext>
            </a:extLst>
          </p:cNvPr>
          <p:cNvSpPr/>
          <p:nvPr/>
        </p:nvSpPr>
        <p:spPr bwMode="auto">
          <a:xfrm>
            <a:off x="4047920" y="4250752"/>
            <a:ext cx="2971252" cy="23934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CDEBFDC-7014-53F2-8594-2080F0989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51" y="696809"/>
            <a:ext cx="1670616" cy="208408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31AF6E3-965B-B909-A64E-F8421C882CDF}"/>
              </a:ext>
            </a:extLst>
          </p:cNvPr>
          <p:cNvSpPr txBox="1"/>
          <p:nvPr/>
        </p:nvSpPr>
        <p:spPr>
          <a:xfrm>
            <a:off x="1296893" y="3101160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70C0"/>
                </a:solidFill>
                <a:latin typeface="Arial"/>
                <a:ea typeface="ＭＳ Ｐゴシック"/>
                <a:cs typeface="Arial"/>
              </a:rPr>
              <a:t>“complete” 3-moment ice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AC66F2-785D-3DD2-4A31-6038EA5C29F8}"/>
              </a:ext>
            </a:extLst>
          </p:cNvPr>
          <p:cNvCxnSpPr/>
          <p:nvPr/>
        </p:nvCxnSpPr>
        <p:spPr bwMode="auto">
          <a:xfrm>
            <a:off x="1055407" y="2786669"/>
            <a:ext cx="0" cy="268132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A798D7-837B-3E58-B31E-25AC3E4DFB64}"/>
              </a:ext>
            </a:extLst>
          </p:cNvPr>
          <p:cNvSpPr txBox="1"/>
          <p:nvPr/>
        </p:nvSpPr>
        <p:spPr>
          <a:xfrm>
            <a:off x="121198" y="403650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b="1" i="1" dirty="0">
                <a:solidFill>
                  <a:srgbClr val="C00000"/>
                </a:solidFill>
                <a:latin typeface="Arial"/>
                <a:ea typeface="ＭＳ Ｐゴシック"/>
                <a:cs typeface="Arial"/>
              </a:rPr>
              <a:t>Active development on P3 continues…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EE71A1C-6E04-8543-7860-BE30C49B5ECC}"/>
              </a:ext>
            </a:extLst>
          </p:cNvPr>
          <p:cNvSpPr/>
          <p:nvPr/>
        </p:nvSpPr>
        <p:spPr>
          <a:xfrm>
            <a:off x="8445396" y="5838043"/>
            <a:ext cx="735981" cy="646771"/>
          </a:xfrm>
          <a:prstGeom prst="ellipse">
            <a:avLst/>
          </a:prstGeom>
          <a:solidFill>
            <a:srgbClr val="BA2E3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FE573A-0364-4C37-0BA8-AB97B1463746}"/>
              </a:ext>
            </a:extLst>
          </p:cNvPr>
          <p:cNvSpPr txBox="1"/>
          <p:nvPr/>
        </p:nvSpPr>
        <p:spPr>
          <a:xfrm>
            <a:off x="8499934" y="6024684"/>
            <a:ext cx="627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000" b="1" dirty="0" err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CanAM</a:t>
            </a:r>
            <a:endParaRPr lang="en-US" sz="1000" b="1" dirty="0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F68A37-4586-D469-8774-14CFABA3A902}"/>
              </a:ext>
            </a:extLst>
          </p:cNvPr>
          <p:cNvSpPr txBox="1"/>
          <p:nvPr/>
        </p:nvSpPr>
        <p:spPr>
          <a:xfrm>
            <a:off x="9334308" y="5890419"/>
            <a:ext cx="2138451" cy="523220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to be implemented into ECCC’s climate model 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D0C3487-DF07-97B3-FA83-68432579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002" y="4411245"/>
            <a:ext cx="2551944" cy="182361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9F682AC-EA66-A4E9-4030-97F815D3F9A7}"/>
              </a:ext>
            </a:extLst>
          </p:cNvPr>
          <p:cNvSpPr txBox="1"/>
          <p:nvPr/>
        </p:nvSpPr>
        <p:spPr>
          <a:xfrm>
            <a:off x="4449079" y="6305759"/>
            <a:ext cx="2140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dirty="0">
                <a:solidFill>
                  <a:srgbClr val="333399"/>
                </a:solidFill>
                <a:latin typeface="Arial"/>
                <a:ea typeface="ＭＳ Ｐゴシック"/>
                <a:cs typeface="Arial"/>
              </a:rPr>
              <a:t>Based on:  </a:t>
            </a:r>
            <a:r>
              <a:rPr lang="en-US" sz="11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Jensen et al. (2017)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4BA1D25-5F95-2BB2-5892-A38FBD85CECA}"/>
              </a:ext>
            </a:extLst>
          </p:cNvPr>
          <p:cNvSpPr txBox="1"/>
          <p:nvPr/>
        </p:nvSpPr>
        <p:spPr>
          <a:xfrm>
            <a:off x="8476567" y="4813303"/>
            <a:ext cx="3025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dirty="0">
                <a:solidFill>
                  <a:srgbClr val="333399"/>
                </a:solidFill>
                <a:latin typeface="Arial"/>
                <a:ea typeface="ＭＳ Ｐゴシック"/>
                <a:cs typeface="Arial"/>
              </a:rPr>
              <a:t>Based on:  </a:t>
            </a:r>
            <a:r>
              <a:rPr lang="en-US" sz="11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Thompson and </a:t>
            </a:r>
            <a:r>
              <a:rPr lang="en-US" sz="1100" dirty="0" err="1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Eidhammer</a:t>
            </a:r>
            <a:r>
              <a:rPr lang="en-US" sz="1100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 (2014)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EF25F8F-05B3-BC12-D76E-993A9D02D30E}"/>
              </a:ext>
            </a:extLst>
          </p:cNvPr>
          <p:cNvSpPr/>
          <p:nvPr/>
        </p:nvSpPr>
        <p:spPr>
          <a:xfrm>
            <a:off x="866987" y="3068320"/>
            <a:ext cx="413175" cy="386080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3877EE2-9817-8B8B-908B-650DDE0A7C2B}"/>
              </a:ext>
            </a:extLst>
          </p:cNvPr>
          <p:cNvSpPr txBox="1"/>
          <p:nvPr/>
        </p:nvSpPr>
        <p:spPr>
          <a:xfrm>
            <a:off x="865766" y="3143333"/>
            <a:ext cx="4122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v5.4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EA3EB8-7025-F196-33B3-6080622D227C}"/>
              </a:ext>
            </a:extLst>
          </p:cNvPr>
          <p:cNvCxnSpPr/>
          <p:nvPr/>
        </p:nvCxnSpPr>
        <p:spPr bwMode="auto">
          <a:xfrm>
            <a:off x="1072340" y="3453842"/>
            <a:ext cx="0" cy="268132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F52D0AED-671C-E221-40FC-DFF7CBC20841}"/>
              </a:ext>
            </a:extLst>
          </p:cNvPr>
          <p:cNvSpPr/>
          <p:nvPr/>
        </p:nvSpPr>
        <p:spPr>
          <a:xfrm>
            <a:off x="883920" y="3735493"/>
            <a:ext cx="413175" cy="386080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B432FFF-9EBC-E799-FCC6-92DF6B5665E2}"/>
              </a:ext>
            </a:extLst>
          </p:cNvPr>
          <p:cNvSpPr txBox="1"/>
          <p:nvPr/>
        </p:nvSpPr>
        <p:spPr>
          <a:xfrm>
            <a:off x="933193" y="3810506"/>
            <a:ext cx="311304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v6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ADA3DB3-84E7-7F49-C683-82C8C30299ED}"/>
              </a:ext>
            </a:extLst>
          </p:cNvPr>
          <p:cNvCxnSpPr/>
          <p:nvPr/>
        </p:nvCxnSpPr>
        <p:spPr bwMode="auto">
          <a:xfrm>
            <a:off x="1085887" y="4117629"/>
            <a:ext cx="0" cy="268132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00B9AF84-CEA7-C38B-B26A-18B286A9030E}"/>
              </a:ext>
            </a:extLst>
          </p:cNvPr>
          <p:cNvSpPr/>
          <p:nvPr/>
        </p:nvSpPr>
        <p:spPr>
          <a:xfrm>
            <a:off x="897467" y="4399280"/>
            <a:ext cx="413175" cy="386080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3485F5-476E-0813-1C58-94F9FF7E462C}"/>
              </a:ext>
            </a:extLst>
          </p:cNvPr>
          <p:cNvSpPr txBox="1"/>
          <p:nvPr/>
        </p:nvSpPr>
        <p:spPr>
          <a:xfrm>
            <a:off x="946740" y="4474293"/>
            <a:ext cx="311304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v7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887C317-6B6F-8756-D17F-C3968D8CF210}"/>
              </a:ext>
            </a:extLst>
          </p:cNvPr>
          <p:cNvCxnSpPr/>
          <p:nvPr/>
        </p:nvCxnSpPr>
        <p:spPr bwMode="auto">
          <a:xfrm>
            <a:off x="1099434" y="4747549"/>
            <a:ext cx="0" cy="268132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94DFB9F8-FD47-E25A-B7B3-EF43604B7A4B}"/>
              </a:ext>
            </a:extLst>
          </p:cNvPr>
          <p:cNvSpPr/>
          <p:nvPr/>
        </p:nvSpPr>
        <p:spPr>
          <a:xfrm>
            <a:off x="911014" y="5022427"/>
            <a:ext cx="413175" cy="386080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AC84F64-C77D-EE46-3B46-19B8A9933B5D}"/>
              </a:ext>
            </a:extLst>
          </p:cNvPr>
          <p:cNvSpPr txBox="1"/>
          <p:nvPr/>
        </p:nvSpPr>
        <p:spPr>
          <a:xfrm>
            <a:off x="960287" y="5097440"/>
            <a:ext cx="311304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v8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E47BB57-48A4-0FAE-835B-20493FA6D220}"/>
              </a:ext>
            </a:extLst>
          </p:cNvPr>
          <p:cNvSpPr txBox="1"/>
          <p:nvPr/>
        </p:nvSpPr>
        <p:spPr>
          <a:xfrm>
            <a:off x="1322354" y="3853852"/>
            <a:ext cx="1513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70C0"/>
                </a:solidFill>
                <a:latin typeface="Arial"/>
                <a:ea typeface="ＭＳ Ｐゴシック"/>
                <a:cs typeface="Arial"/>
              </a:rPr>
              <a:t>prognostic aerosols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10372A-125C-FCFA-37AE-F16EA2DE8434}"/>
              </a:ext>
            </a:extLst>
          </p:cNvPr>
          <p:cNvSpPr txBox="1"/>
          <p:nvPr/>
        </p:nvSpPr>
        <p:spPr>
          <a:xfrm>
            <a:off x="1354802" y="4472425"/>
            <a:ext cx="162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70C0"/>
                </a:solidFill>
                <a:latin typeface="Arial"/>
                <a:ea typeface="ＭＳ Ｐゴシック"/>
                <a:cs typeface="Arial"/>
              </a:rPr>
              <a:t>single-category liquid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F0A3B42-64AE-A2C8-6A69-F1AFBC6A2CF4}"/>
              </a:ext>
            </a:extLst>
          </p:cNvPr>
          <p:cNvSpPr txBox="1"/>
          <p:nvPr/>
        </p:nvSpPr>
        <p:spPr>
          <a:xfrm>
            <a:off x="1401880" y="5062040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70C0"/>
                </a:solidFill>
                <a:latin typeface="Arial"/>
                <a:ea typeface="ＭＳ Ｐゴシック"/>
                <a:cs typeface="Arial"/>
              </a:rPr>
              <a:t>prognostic ice habit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8D6E13-5679-77CB-758D-56F3C4D6EF1F}"/>
              </a:ext>
            </a:extLst>
          </p:cNvPr>
          <p:cNvSpPr txBox="1"/>
          <p:nvPr/>
        </p:nvSpPr>
        <p:spPr>
          <a:xfrm>
            <a:off x="0" y="5301287"/>
            <a:ext cx="9575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FFFFFF">
                    <a:lumMod val="50000"/>
                  </a:srgbClr>
                </a:solidFill>
                <a:latin typeface="Copperplate" panose="02000504000000020004" pitchFamily="2" charset="77"/>
                <a:ea typeface="ＭＳ Ｐゴシック"/>
                <a:cs typeface="Arial"/>
              </a:rPr>
              <a:t>MANHATTAN</a:t>
            </a:r>
            <a:endParaRPr lang="en-US" sz="1050" dirty="0">
              <a:solidFill>
                <a:srgbClr val="FFFFFF">
                  <a:lumMod val="50000"/>
                </a:srgbClr>
              </a:solidFill>
              <a:latin typeface="Copperplate" panose="02000504000000020004" pitchFamily="2" charset="77"/>
              <a:ea typeface="ＭＳ Ｐゴシック"/>
              <a:cs typeface="Arial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90DC483-2381-1E59-0F9A-98EA80712377}"/>
              </a:ext>
            </a:extLst>
          </p:cNvPr>
          <p:cNvSpPr txBox="1"/>
          <p:nvPr/>
        </p:nvSpPr>
        <p:spPr>
          <a:xfrm>
            <a:off x="0" y="6435686"/>
            <a:ext cx="6997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900" dirty="0">
                <a:solidFill>
                  <a:srgbClr val="FFFFFF">
                    <a:lumMod val="50000"/>
                  </a:srgbClr>
                </a:solidFill>
                <a:latin typeface="Copperplate" panose="02000504000000020004" pitchFamily="2" charset="77"/>
                <a:ea typeface="ＭＳ Ｐゴシック"/>
                <a:cs typeface="Arial"/>
              </a:rPr>
              <a:t>BERLIN</a:t>
            </a:r>
            <a:endParaRPr lang="en-US" sz="1050" dirty="0">
              <a:solidFill>
                <a:srgbClr val="FFFFFF">
                  <a:lumMod val="50000"/>
                </a:srgbClr>
              </a:solidFill>
              <a:latin typeface="Copperplate" panose="02000504000000020004" pitchFamily="2" charset="77"/>
              <a:ea typeface="ＭＳ Ｐゴシック"/>
              <a:cs typeface="Arial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B83E9869-649D-67CA-C99C-43394B6DF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383" y="3523838"/>
            <a:ext cx="3862901" cy="717973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2A68EB7-A6B9-7277-53DD-794792D03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916" y="4291846"/>
            <a:ext cx="3278931" cy="363138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514B986-16B7-9FE2-0716-7F5B880E7E44}"/>
              </a:ext>
            </a:extLst>
          </p:cNvPr>
          <p:cNvCxnSpPr>
            <a:cxnSpLocks/>
            <a:stCxn id="83" idx="4"/>
          </p:cNvCxnSpPr>
          <p:nvPr/>
        </p:nvCxnSpPr>
        <p:spPr bwMode="auto">
          <a:xfrm flipH="1">
            <a:off x="1109594" y="5408507"/>
            <a:ext cx="8008" cy="944907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dash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EC8379C7-A08B-AE3B-0E10-7EF5630A9B47}"/>
              </a:ext>
            </a:extLst>
          </p:cNvPr>
          <p:cNvSpPr/>
          <p:nvPr/>
        </p:nvSpPr>
        <p:spPr>
          <a:xfrm>
            <a:off x="921174" y="6366933"/>
            <a:ext cx="413175" cy="386080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E84DC4-A2A4-9536-C2DF-D91E5F752B4E}"/>
              </a:ext>
            </a:extLst>
          </p:cNvPr>
          <p:cNvSpPr txBox="1"/>
          <p:nvPr/>
        </p:nvSpPr>
        <p:spPr>
          <a:xfrm>
            <a:off x="960028" y="6441946"/>
            <a:ext cx="332142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933" i="1" dirty="0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P4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495C5A0-4491-9A87-B01B-2F757BAD54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-2431"/>
          <a:stretch/>
        </p:blipFill>
        <p:spPr>
          <a:xfrm>
            <a:off x="8014026" y="1398112"/>
            <a:ext cx="3558635" cy="2091860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E2DE4B2-931F-27B9-D1A3-04822131AD34}"/>
              </a:ext>
            </a:extLst>
          </p:cNvPr>
          <p:cNvCxnSpPr>
            <a:cxnSpLocks/>
          </p:cNvCxnSpPr>
          <p:nvPr/>
        </p:nvCxnSpPr>
        <p:spPr bwMode="auto">
          <a:xfrm>
            <a:off x="2881106" y="5207119"/>
            <a:ext cx="848856" cy="0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5390B3C-C28A-F887-E539-B6A2FC8B07BC}"/>
              </a:ext>
            </a:extLst>
          </p:cNvPr>
          <p:cNvCxnSpPr>
            <a:cxnSpLocks/>
          </p:cNvCxnSpPr>
          <p:nvPr/>
        </p:nvCxnSpPr>
        <p:spPr bwMode="auto">
          <a:xfrm>
            <a:off x="2875624" y="4017522"/>
            <a:ext cx="4761918" cy="0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1C30879-E207-E59A-E2F0-4BB93A3DB04C}"/>
              </a:ext>
            </a:extLst>
          </p:cNvPr>
          <p:cNvSpPr txBox="1"/>
          <p:nvPr/>
        </p:nvSpPr>
        <p:spPr>
          <a:xfrm>
            <a:off x="1441739" y="6304686"/>
            <a:ext cx="222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i="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perfectly parameterized physical processes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3486EFD-7774-16BE-6CA6-6CF4CB9C3A5B}"/>
              </a:ext>
            </a:extLst>
          </p:cNvPr>
          <p:cNvSpPr/>
          <p:nvPr/>
        </p:nvSpPr>
        <p:spPr bwMode="auto">
          <a:xfrm>
            <a:off x="3889978" y="1447702"/>
            <a:ext cx="3287135" cy="185384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kern="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Interface of P3 with CR-SIM dual-pol radar simulator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kern="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(collaboration with Perdue University and NCAR)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3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DE449-5E5C-1A9A-E8AF-27DDCFA92730}"/>
              </a:ext>
            </a:extLst>
          </p:cNvPr>
          <p:cNvSpPr txBox="1"/>
          <p:nvPr/>
        </p:nvSpPr>
        <p:spPr>
          <a:xfrm>
            <a:off x="-10046" y="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1:	Jason </a:t>
            </a:r>
            <a:r>
              <a:rPr lang="en-US" dirty="0" err="1">
                <a:solidFill>
                  <a:schemeClr val="bg1"/>
                </a:solidFill>
              </a:rPr>
              <a:t>Milbrandt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C85A7-CFED-2F70-12FA-1AE62328A2C2}"/>
              </a:ext>
            </a:extLst>
          </p:cNvPr>
          <p:cNvSpPr txBox="1"/>
          <p:nvPr/>
        </p:nvSpPr>
        <p:spPr>
          <a:xfrm>
            <a:off x="7000047" y="4599901"/>
            <a:ext cx="4474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IMPROVED PARAMETERIZED PROCESSES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(i.e. ongoing research and development)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96BE4-0718-9C10-0CEC-121D0FB30D0E}"/>
              </a:ext>
            </a:extLst>
          </p:cNvPr>
          <p:cNvSpPr txBox="1"/>
          <p:nvPr/>
        </p:nvSpPr>
        <p:spPr>
          <a:xfrm>
            <a:off x="7305806" y="5714956"/>
            <a:ext cx="4078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/>
                <a:ea typeface="ＭＳ Ｐゴシック"/>
                <a:cs typeface="Arial"/>
              </a:rPr>
              <a:t>The Holy Grail </a:t>
            </a:r>
            <a:r>
              <a:rPr lang="en-US" sz="1600" dirty="0">
                <a:latin typeface="Arial"/>
                <a:ea typeface="ＭＳ Ｐゴシック"/>
                <a:cs typeface="Arial"/>
              </a:rPr>
              <a:t>(the ultimate goal)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/>
                <a:ea typeface="ＭＳ Ｐゴシック"/>
                <a:cs typeface="Arial"/>
              </a:rPr>
              <a:t>which we will never achieve, but must strive for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4D3D44-8CB4-4E30-95F5-48AF8104DCF9}"/>
              </a:ext>
            </a:extLst>
          </p:cNvPr>
          <p:cNvSpPr/>
          <p:nvPr/>
        </p:nvSpPr>
        <p:spPr bwMode="auto">
          <a:xfrm>
            <a:off x="3032068" y="5516871"/>
            <a:ext cx="3021495" cy="67586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56245-5372-1163-87D0-829CEA282772}"/>
              </a:ext>
            </a:extLst>
          </p:cNvPr>
          <p:cNvSpPr txBox="1"/>
          <p:nvPr/>
        </p:nvSpPr>
        <p:spPr>
          <a:xfrm>
            <a:off x="7200145" y="3554163"/>
            <a:ext cx="4560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Complete bulk scheme “framework”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(prognostic variables, etc.)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67AA2-5FD4-B2B5-10CE-1C729B954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49" b="-1"/>
          <a:stretch/>
        </p:blipFill>
        <p:spPr>
          <a:xfrm>
            <a:off x="431684" y="1040405"/>
            <a:ext cx="5109609" cy="53599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F3439F-6C9E-C38A-9368-BC375334D972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2744" y="4796695"/>
            <a:ext cx="412693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23DD84-BC6C-8D37-B766-7811A1CF0470}"/>
              </a:ext>
            </a:extLst>
          </p:cNvPr>
          <p:cNvCxnSpPr>
            <a:cxnSpLocks/>
          </p:cNvCxnSpPr>
          <p:nvPr/>
        </p:nvCxnSpPr>
        <p:spPr bwMode="auto">
          <a:xfrm flipH="1">
            <a:off x="5286520" y="3778620"/>
            <a:ext cx="193372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FDD76-22EE-8459-3A03-9ADA4958073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41293" y="5900323"/>
            <a:ext cx="176451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DA9B53-03CE-1D54-E550-7CCA795D2FD3}"/>
              </a:ext>
            </a:extLst>
          </p:cNvPr>
          <p:cNvSpPr txBox="1"/>
          <p:nvPr/>
        </p:nvSpPr>
        <p:spPr>
          <a:xfrm>
            <a:off x="1577591" y="661176"/>
            <a:ext cx="107914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6F5AF7-E333-A077-4EAB-ADA5A4BE503E}"/>
              </a:ext>
            </a:extLst>
          </p:cNvPr>
          <p:cNvSpPr txBox="1"/>
          <p:nvPr/>
        </p:nvSpPr>
        <p:spPr>
          <a:xfrm>
            <a:off x="5541293" y="2640078"/>
            <a:ext cx="4878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CONTINUED DEVELOPMENT OF SCHEME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EA27A47-B78A-7C71-A25E-8009B386C9C0}"/>
              </a:ext>
            </a:extLst>
          </p:cNvPr>
          <p:cNvSpPr/>
          <p:nvPr/>
        </p:nvSpPr>
        <p:spPr>
          <a:xfrm>
            <a:off x="4933740" y="1643683"/>
            <a:ext cx="462224" cy="2341266"/>
          </a:xfrm>
          <a:prstGeom prst="rightBrace">
            <a:avLst>
              <a:gd name="adj1" fmla="val 34420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07EE0-1BD9-A301-8B87-3F7787CCBEFC}"/>
              </a:ext>
            </a:extLst>
          </p:cNvPr>
          <p:cNvSpPr txBox="1"/>
          <p:nvPr/>
        </p:nvSpPr>
        <p:spPr>
          <a:xfrm>
            <a:off x="7065208" y="798323"/>
            <a:ext cx="4560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My vision of my primary research</a:t>
            </a:r>
          </a:p>
          <a:p>
            <a:r>
              <a:rPr lang="en-US" sz="2000" dirty="0"/>
              <a:t>(for the rest of my career)</a:t>
            </a:r>
          </a:p>
        </p:txBody>
      </p:sp>
    </p:spTree>
    <p:extLst>
      <p:ext uri="{BB962C8B-B14F-4D97-AF65-F5344CB8AC3E}">
        <p14:creationId xmlns:p14="http://schemas.microsoft.com/office/powerpoint/2010/main" val="426230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DE449-5E5C-1A9A-E8AF-27DDCFA92730}"/>
              </a:ext>
            </a:extLst>
          </p:cNvPr>
          <p:cNvSpPr txBox="1"/>
          <p:nvPr/>
        </p:nvSpPr>
        <p:spPr>
          <a:xfrm>
            <a:off x="-10046" y="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1:	Jason </a:t>
            </a:r>
            <a:r>
              <a:rPr lang="en-US" dirty="0" err="1">
                <a:solidFill>
                  <a:schemeClr val="bg1"/>
                </a:solidFill>
              </a:rPr>
              <a:t>Milbrandt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F5CAD-FC1A-4D4B-8E37-75DDE15C6A4C}"/>
              </a:ext>
            </a:extLst>
          </p:cNvPr>
          <p:cNvSpPr txBox="1"/>
          <p:nvPr/>
        </p:nvSpPr>
        <p:spPr>
          <a:xfrm>
            <a:off x="413199" y="657646"/>
            <a:ext cx="11192647" cy="101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My 1-year plan (CP-related research towards P4)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/>
              <a:t>1.  Advancement of the EXP_1km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1AB90-EEA0-C8FC-CC6C-AB361348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2" y="2672669"/>
            <a:ext cx="5281062" cy="3896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20EC4-928F-D570-B58F-81ED9C8A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10" y="2613402"/>
            <a:ext cx="5408348" cy="3987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C187C7-A296-B788-8AA3-DCCD2FB8BBDB}"/>
              </a:ext>
            </a:extLst>
          </p:cNvPr>
          <p:cNvSpPr txBox="1"/>
          <p:nvPr/>
        </p:nvSpPr>
        <p:spPr>
          <a:xfrm>
            <a:off x="3039627" y="3181533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/>
              <a:t>From </a:t>
            </a:r>
            <a:r>
              <a:rPr lang="en-CA" sz="180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http://exp1km.king.ec.gc.ca/</a:t>
            </a:r>
            <a:r>
              <a:rPr lang="en-CA" sz="1800" i="0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CA" sz="1800" i="0" strike="noStrike" dirty="0">
                <a:effectLst/>
                <a:latin typeface="Calibri" panose="020F0502020204030204" pitchFamily="34" charset="0"/>
              </a:rPr>
              <a:t>: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DC348-63E1-0D19-E35F-CDF923CAB482}"/>
              </a:ext>
            </a:extLst>
          </p:cNvPr>
          <p:cNvSpPr txBox="1"/>
          <p:nvPr/>
        </p:nvSpPr>
        <p:spPr>
          <a:xfrm>
            <a:off x="487346" y="2019272"/>
            <a:ext cx="609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/>
              <a:t>From </a:t>
            </a:r>
            <a:r>
              <a:rPr lang="en-CA" sz="180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http://exp1km.king.ec.gc.ca/</a:t>
            </a:r>
            <a:r>
              <a:rPr lang="en-CA" sz="1800" i="0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CA" sz="1800" i="0" strike="noStrike" dirty="0">
                <a:effectLst/>
                <a:latin typeface="Calibri" panose="020F0502020204030204" pitchFamily="34" charset="0"/>
              </a:rPr>
              <a:t>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661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DE449-5E5C-1A9A-E8AF-27DDCFA92730}"/>
              </a:ext>
            </a:extLst>
          </p:cNvPr>
          <p:cNvSpPr txBox="1"/>
          <p:nvPr/>
        </p:nvSpPr>
        <p:spPr>
          <a:xfrm>
            <a:off x="-10046" y="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1:	Jason </a:t>
            </a:r>
            <a:r>
              <a:rPr lang="en-US" dirty="0" err="1">
                <a:solidFill>
                  <a:schemeClr val="bg1"/>
                </a:solidFill>
              </a:rPr>
              <a:t>Milbrandt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F5CAD-FC1A-4D4B-8E37-75DDE15C6A4C}"/>
              </a:ext>
            </a:extLst>
          </p:cNvPr>
          <p:cNvSpPr txBox="1"/>
          <p:nvPr/>
        </p:nvSpPr>
        <p:spPr>
          <a:xfrm>
            <a:off x="413199" y="657646"/>
            <a:ext cx="11192647" cy="101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My 1-year plan (CP-related research towards P4)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/>
              <a:t>2.  Improvement to P3’s capacity to model mixed-phase clouds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4AE3F-82B0-6161-CEA1-27288496F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15" y="1987732"/>
            <a:ext cx="2608026" cy="3249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910DD3-A1F1-D0C6-B734-401D6AFC05AD}"/>
              </a:ext>
            </a:extLst>
          </p:cNvPr>
          <p:cNvSpPr/>
          <p:nvPr/>
        </p:nvSpPr>
        <p:spPr>
          <a:xfrm>
            <a:off x="8303494" y="2723542"/>
            <a:ext cx="2534194" cy="24906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AD03E-956C-9E98-EE79-E25361662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34" y="2040820"/>
            <a:ext cx="2601269" cy="3189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4F1D9-F77A-4AE2-EC56-E47D94562359}"/>
              </a:ext>
            </a:extLst>
          </p:cNvPr>
          <p:cNvSpPr txBox="1"/>
          <p:nvPr/>
        </p:nvSpPr>
        <p:spPr>
          <a:xfrm>
            <a:off x="8894685" y="3457339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Q</a:t>
            </a:r>
            <a:r>
              <a:rPr lang="en-US" sz="2400" i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(and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i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CFCFA-E481-1D37-C043-E585BA48B9AC}"/>
              </a:ext>
            </a:extLst>
          </p:cNvPr>
          <p:cNvSpPr txBox="1"/>
          <p:nvPr/>
        </p:nvSpPr>
        <p:spPr>
          <a:xfrm>
            <a:off x="8912003" y="3952638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Q</a:t>
            </a:r>
            <a:r>
              <a:rPr lang="en-US" sz="2400" i="1" baseline="-25000" dirty="0">
                <a:solidFill>
                  <a:srgbClr val="7030A0"/>
                </a:solidFill>
              </a:rPr>
              <a:t>c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(and </a:t>
            </a:r>
            <a:r>
              <a:rPr lang="en-US" i="1" dirty="0">
                <a:solidFill>
                  <a:srgbClr val="7030A0"/>
                </a:solidFill>
              </a:rPr>
              <a:t>N</a:t>
            </a:r>
            <a:r>
              <a:rPr lang="en-US" i="1" baseline="-25000" dirty="0">
                <a:solidFill>
                  <a:srgbClr val="7030A0"/>
                </a:solidFill>
              </a:rPr>
              <a:t>c</a:t>
            </a:r>
            <a:r>
              <a:rPr lang="en-US" dirty="0">
                <a:solidFill>
                  <a:srgbClr val="7030A0"/>
                </a:solidFill>
              </a:rPr>
              <a:t>,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8F976-533D-12BA-A31B-A030739BBD76}"/>
              </a:ext>
            </a:extLst>
          </p:cNvPr>
          <p:cNvSpPr txBox="1"/>
          <p:nvPr/>
        </p:nvSpPr>
        <p:spPr>
          <a:xfrm flipH="1">
            <a:off x="2674682" y="1566192"/>
            <a:ext cx="310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B905C-2273-1E4B-BA84-A4DA3ED2EB93}"/>
              </a:ext>
            </a:extLst>
          </p:cNvPr>
          <p:cNvSpPr txBox="1"/>
          <p:nvPr/>
        </p:nvSpPr>
        <p:spPr>
          <a:xfrm flipH="1">
            <a:off x="7918628" y="1583510"/>
            <a:ext cx="310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C6D1C-6C88-4AE8-8B81-1091415CEEC8}"/>
              </a:ext>
            </a:extLst>
          </p:cNvPr>
          <p:cNvSpPr txBox="1"/>
          <p:nvPr/>
        </p:nvSpPr>
        <p:spPr>
          <a:xfrm>
            <a:off x="8229663" y="1961047"/>
            <a:ext cx="354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inherently genuinely mixed</a:t>
            </a:r>
            <a:r>
              <a:rPr lang="en-US" sz="2000" baseline="30000" dirty="0">
                <a:latin typeface="+mj-lt"/>
              </a:rPr>
              <a:t>*</a:t>
            </a:r>
          </a:p>
          <a:p>
            <a:r>
              <a:rPr lang="en-US" sz="1200" dirty="0">
                <a:latin typeface="+mj-lt"/>
              </a:rPr>
              <a:t>ice and liquid are represented by hydrometeor categories with bulk quantities (e.g. mass)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313A85-833F-E821-2E2D-7310B86DA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492"/>
          <a:stretch/>
        </p:blipFill>
        <p:spPr>
          <a:xfrm>
            <a:off x="3450558" y="5354620"/>
            <a:ext cx="1949548" cy="1425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FD974F-6A2C-3AE4-564F-DCECA8054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392" y="5372708"/>
            <a:ext cx="1764780" cy="1435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57E578-4448-C43C-C2FB-46FDEB4A2E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"/>
          <a:stretch/>
        </p:blipFill>
        <p:spPr>
          <a:xfrm>
            <a:off x="298658" y="5497517"/>
            <a:ext cx="3151900" cy="993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DADE2-6172-56DA-73B3-23D9B4572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492"/>
          <a:stretch/>
        </p:blipFill>
        <p:spPr>
          <a:xfrm>
            <a:off x="8737784" y="5404860"/>
            <a:ext cx="1869959" cy="13673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F3200D-F3AC-D560-85B5-96AA7D023E1E}"/>
              </a:ext>
            </a:extLst>
          </p:cNvPr>
          <p:cNvSpPr/>
          <p:nvPr/>
        </p:nvSpPr>
        <p:spPr>
          <a:xfrm>
            <a:off x="9031744" y="5482117"/>
            <a:ext cx="1485565" cy="97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28DD16-0E29-D018-00C3-33535D67640A}"/>
              </a:ext>
            </a:extLst>
          </p:cNvPr>
          <p:cNvSpPr txBox="1"/>
          <p:nvPr/>
        </p:nvSpPr>
        <p:spPr>
          <a:xfrm>
            <a:off x="9563571" y="5615335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E55F9-5B95-7CC2-5478-37C8F0EB430E}"/>
              </a:ext>
            </a:extLst>
          </p:cNvPr>
          <p:cNvSpPr/>
          <p:nvPr/>
        </p:nvSpPr>
        <p:spPr>
          <a:xfrm>
            <a:off x="10078498" y="6426296"/>
            <a:ext cx="437088" cy="25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12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DE449-5E5C-1A9A-E8AF-27DDCFA92730}"/>
              </a:ext>
            </a:extLst>
          </p:cNvPr>
          <p:cNvSpPr txBox="1"/>
          <p:nvPr/>
        </p:nvSpPr>
        <p:spPr>
          <a:xfrm>
            <a:off x="-10046" y="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1:	Jason </a:t>
            </a:r>
            <a:r>
              <a:rPr lang="en-US" dirty="0" err="1">
                <a:solidFill>
                  <a:schemeClr val="bg1"/>
                </a:solidFill>
              </a:rPr>
              <a:t>Milbrandt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F5CAD-FC1A-4D4B-8E37-75DDE15C6A4C}"/>
              </a:ext>
            </a:extLst>
          </p:cNvPr>
          <p:cNvSpPr txBox="1"/>
          <p:nvPr/>
        </p:nvSpPr>
        <p:spPr>
          <a:xfrm>
            <a:off x="413199" y="657646"/>
            <a:ext cx="111926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My 1-year plan (CP-related research towards P4)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/>
              <a:t>3.  Optimization of the use of multiple ice categories in P3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1E3B4-6DE8-8898-8014-546458E5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99" y="2056014"/>
            <a:ext cx="4823508" cy="402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A79D9-A2B0-F67F-BDC4-D1792B5B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47" y="2056014"/>
            <a:ext cx="2982814" cy="4707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1C492-301E-D7FD-BB51-25AF899D3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916" y="2056015"/>
            <a:ext cx="1888306" cy="48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8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150" y="2337114"/>
            <a:ext cx="9972508" cy="1470025"/>
          </a:xfrm>
        </p:spPr>
        <p:txBody>
          <a:bodyPr>
            <a:normAutofit fontScale="90000"/>
          </a:bodyPr>
          <a:lstStyle/>
          <a:p>
            <a:pPr algn="ctr" defTabSz="609585" fontAlgn="base">
              <a:spcBef>
                <a:spcPts val="800"/>
              </a:spcBef>
              <a:spcAft>
                <a:spcPts val="1600"/>
              </a:spcAft>
            </a:pPr>
            <a:r>
              <a:rPr lang="en-CA" altLang="en-US" sz="2700" cap="none" dirty="0">
                <a:solidFill>
                  <a:schemeClr val="accent5">
                    <a:lumMod val="75000"/>
                  </a:schemeClr>
                </a:solidFill>
                <a:latin typeface="Century Gothic" pitchFamily="34" charset="0"/>
                <a:ea typeface="ヒラギノ角ゴ Pro W3" pitchFamily="127" charset="-128"/>
                <a:cs typeface="Century Gothic" pitchFamily="34" charset="0"/>
              </a:rPr>
              <a:t>High Impact Weather Research</a:t>
            </a:r>
            <a:br>
              <a:rPr lang="en-CA" altLang="en-US" sz="2667" cap="none" dirty="0">
                <a:solidFill>
                  <a:prstClr val="black"/>
                </a:solidFill>
                <a:latin typeface="Century Gothic" pitchFamily="34" charset="0"/>
                <a:ea typeface="ヒラギノ角ゴ Pro W3" pitchFamily="127" charset="-128"/>
                <a:cs typeface="Century Gothic" pitchFamily="34" charset="0"/>
              </a:rPr>
            </a:br>
            <a:r>
              <a:rPr lang="en-CA" altLang="en-US" sz="3600" cap="none" dirty="0">
                <a:solidFill>
                  <a:prstClr val="black"/>
                </a:solidFill>
                <a:latin typeface="Century Gothic" pitchFamily="34" charset="0"/>
                <a:ea typeface="ヒラギノ角ゴ Pro W3" pitchFamily="127" charset="-128"/>
                <a:cs typeface="Century Gothic" pitchFamily="34" charset="0"/>
              </a:rPr>
              <a:t>Cloud Physics Research Program</a:t>
            </a:r>
            <a:br>
              <a:rPr lang="en-CA" altLang="en-US" sz="2667" cap="none" dirty="0">
                <a:solidFill>
                  <a:prstClr val="black"/>
                </a:solidFill>
                <a:latin typeface="Century Gothic" pitchFamily="34" charset="0"/>
                <a:ea typeface="ヒラギノ角ゴ Pro W3" pitchFamily="127" charset="-128"/>
                <a:cs typeface="Century Gothic" pitchFamily="34" charset="0"/>
              </a:rPr>
            </a:br>
            <a:br>
              <a:rPr lang="en-CA" altLang="en-US" sz="3200" cap="none" dirty="0">
                <a:solidFill>
                  <a:prstClr val="black"/>
                </a:solidFill>
                <a:latin typeface="Century Gothic" pitchFamily="34" charset="0"/>
                <a:ea typeface="ヒラギノ角ゴ Pro W3" pitchFamily="127" charset="-128"/>
                <a:cs typeface="Century Gothic" pitchFamily="34" charset="0"/>
              </a:rPr>
            </a:br>
            <a:r>
              <a:rPr lang="en-CA" sz="2400" b="0" cap="none" dirty="0">
                <a:solidFill>
                  <a:srgbClr val="0070C0"/>
                </a:solidFill>
                <a:latin typeface="+mn-lt"/>
                <a:ea typeface="ヒラギノ角ゴ Pro W3" pitchFamily="127" charset="-128"/>
                <a:cs typeface="Century Gothic" pitchFamily="34" charset="0"/>
              </a:rPr>
              <a:t>“Kick-off” Meeting – TAKE 2</a:t>
            </a:r>
            <a:endParaRPr lang="en-US" sz="1600" b="0" cap="none" dirty="0">
              <a:solidFill>
                <a:srgbClr val="0070C0"/>
              </a:solidFill>
              <a:latin typeface="+mn-lt"/>
              <a:ea typeface="ヒラギノ角ゴ Pro W3" pitchFamily="127" charset="-128"/>
              <a:cs typeface="+mn-cs"/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 bwMode="auto">
          <a:xfrm>
            <a:off x="230486" y="6423766"/>
            <a:ext cx="10939431" cy="3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ヒラギノ角ゴ Pro W3" pitchFamily="127" charset="-128"/>
                <a:cs typeface="+mn-cs"/>
              </a:rPr>
              <a:t>January 21, 2025 (virtual)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21B2-A7F9-01C3-7A6D-203FDB83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6" y="4139922"/>
            <a:ext cx="2467952" cy="2467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10242-1B54-9F30-7155-677B84A7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67" y="234322"/>
            <a:ext cx="4043189" cy="16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81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DE449-5E5C-1A9A-E8AF-27DDCFA92730}"/>
              </a:ext>
            </a:extLst>
          </p:cNvPr>
          <p:cNvSpPr txBox="1"/>
          <p:nvPr/>
        </p:nvSpPr>
        <p:spPr>
          <a:xfrm>
            <a:off x="-10046" y="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1:	Jason </a:t>
            </a:r>
            <a:r>
              <a:rPr lang="en-US" dirty="0" err="1">
                <a:solidFill>
                  <a:schemeClr val="bg1"/>
                </a:solidFill>
              </a:rPr>
              <a:t>Milbrandt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F5CAD-FC1A-4D4B-8E37-75DDE15C6A4C}"/>
              </a:ext>
            </a:extLst>
          </p:cNvPr>
          <p:cNvSpPr txBox="1"/>
          <p:nvPr/>
        </p:nvSpPr>
        <p:spPr>
          <a:xfrm>
            <a:off x="413199" y="657646"/>
            <a:ext cx="11192647" cy="101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My 1-year plan (CP-related research towards P4)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/>
              <a:t>4.  On-going scheme development (towards P3_v8)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02F53-4CA2-8918-88BF-459F87BD7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83" t="24849" b="32398"/>
          <a:stretch/>
        </p:blipFill>
        <p:spPr>
          <a:xfrm>
            <a:off x="1778558" y="2798868"/>
            <a:ext cx="3833073" cy="3049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0EC4A-E523-260C-1548-55CBE2A67E6A}"/>
              </a:ext>
            </a:extLst>
          </p:cNvPr>
          <p:cNvSpPr txBox="1"/>
          <p:nvPr/>
        </p:nvSpPr>
        <p:spPr>
          <a:xfrm>
            <a:off x="1698171" y="2429536"/>
            <a:ext cx="107914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8813A-2BDD-F942-FD1E-AA96A525A2FE}"/>
              </a:ext>
            </a:extLst>
          </p:cNvPr>
          <p:cNvSpPr txBox="1"/>
          <p:nvPr/>
        </p:nvSpPr>
        <p:spPr>
          <a:xfrm>
            <a:off x="5611631" y="2288862"/>
            <a:ext cx="395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in collaboration with Melissa and Hugh</a:t>
            </a:r>
          </a:p>
        </p:txBody>
      </p:sp>
    </p:spTree>
    <p:extLst>
      <p:ext uri="{BB962C8B-B14F-4D97-AF65-F5344CB8AC3E}">
        <p14:creationId xmlns:p14="http://schemas.microsoft.com/office/powerpoint/2010/main" val="27626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6D589E-DB03-80D4-4A34-BB29D4DD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259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ICE-POP simulations</a:t>
            </a:r>
            <a:br>
              <a:rPr lang="en-CA" dirty="0"/>
            </a:br>
            <a:r>
              <a:rPr lang="en-CA" sz="3800" dirty="0">
                <a:solidFill>
                  <a:srgbClr val="002060"/>
                </a:solidFill>
              </a:rPr>
              <a:t>Current research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D29D98E-CA45-B392-AE48-054595208ED6}"/>
              </a:ext>
            </a:extLst>
          </p:cNvPr>
          <p:cNvSpPr txBox="1"/>
          <p:nvPr/>
        </p:nvSpPr>
        <p:spPr>
          <a:xfrm>
            <a:off x="403139" y="1484347"/>
            <a:ext cx="6552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Objectives</a:t>
            </a:r>
          </a:p>
          <a:p>
            <a:r>
              <a:rPr lang="en-CA" dirty="0"/>
              <a:t>To study the simulations of </a:t>
            </a:r>
            <a:r>
              <a:rPr lang="en-CA" dirty="0">
                <a:solidFill>
                  <a:srgbClr val="0000FF"/>
                </a:solidFill>
              </a:rPr>
              <a:t>snow properties </a:t>
            </a:r>
            <a:r>
              <a:rPr lang="en-CA" dirty="0"/>
              <a:t>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the sensitivity to 8 configurations of P3;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the impacts of horizontal resolution;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the impacts of prognostic aerosols in P3.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1A0EC61-51DB-E135-6039-388775BAFD47}"/>
              </a:ext>
            </a:extLst>
          </p:cNvPr>
          <p:cNvSpPr txBox="1"/>
          <p:nvPr/>
        </p:nvSpPr>
        <p:spPr>
          <a:xfrm>
            <a:off x="429683" y="3285389"/>
            <a:ext cx="6526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Simulations (</a:t>
            </a:r>
            <a:r>
              <a:rPr lang="en-CA" sz="2400" b="1" dirty="0">
                <a:solidFill>
                  <a:srgbClr val="0000FF"/>
                </a:solidFill>
              </a:rPr>
              <a:t>10 ICE-POP 2018 cases</a:t>
            </a:r>
            <a:r>
              <a:rPr lang="en-CA" sz="2400" b="1" dirty="0"/>
              <a:t>)</a:t>
            </a:r>
          </a:p>
          <a:p>
            <a:r>
              <a:rPr lang="en-CA" dirty="0"/>
              <a:t>GEM* 3-domain nesting (10-km </a:t>
            </a:r>
            <a:r>
              <a:rPr lang="en-CA" dirty="0">
                <a:sym typeface="Wingdings" panose="05000000000000000000" pitchFamily="2" charset="2"/>
              </a:rPr>
              <a:t> 2.5-km  </a:t>
            </a:r>
            <a:r>
              <a:rPr lang="en-CA" dirty="0">
                <a:solidFill>
                  <a:srgbClr val="FF0000"/>
                </a:solidFill>
                <a:sym typeface="Wingdings" panose="05000000000000000000" pitchFamily="2" charset="2"/>
              </a:rPr>
              <a:t>1-km</a:t>
            </a:r>
            <a:r>
              <a:rPr lang="en-CA" dirty="0">
                <a:sym typeface="Wingdings" panose="05000000000000000000" pitchFamily="2" charset="2"/>
              </a:rPr>
              <a:t>)</a:t>
            </a:r>
            <a:endParaRPr lang="en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5B4576-16EC-402D-4BE3-FC2F98B47B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8" b="4289"/>
          <a:stretch/>
        </p:blipFill>
        <p:spPr>
          <a:xfrm>
            <a:off x="403139" y="4079661"/>
            <a:ext cx="5517951" cy="24965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42FBC88-80F8-77F9-93F0-C615900B0265}"/>
              </a:ext>
            </a:extLst>
          </p:cNvPr>
          <p:cNvSpPr txBox="1"/>
          <p:nvPr/>
        </p:nvSpPr>
        <p:spPr>
          <a:xfrm>
            <a:off x="6574659" y="1524103"/>
            <a:ext cx="5517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Results (</a:t>
            </a:r>
            <a:r>
              <a:rPr lang="en-CA" sz="2400" b="1" dirty="0">
                <a:solidFill>
                  <a:srgbClr val="0000FF"/>
                </a:solidFill>
              </a:rPr>
              <a:t>wet snow</a:t>
            </a:r>
            <a:r>
              <a:rPr lang="en-CA" sz="2400" b="1" dirty="0"/>
              <a:t>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B50CD50-9AC1-3880-C4FB-2D229EA30BD6}"/>
              </a:ext>
            </a:extLst>
          </p:cNvPr>
          <p:cNvCxnSpPr>
            <a:cxnSpLocks/>
          </p:cNvCxnSpPr>
          <p:nvPr/>
        </p:nvCxnSpPr>
        <p:spPr>
          <a:xfrm flipH="1">
            <a:off x="4534139" y="3931277"/>
            <a:ext cx="720080" cy="434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>
            <a:extLst>
              <a:ext uri="{FF2B5EF4-FFF2-40B4-BE49-F238E27FC236}">
                <a16:creationId xmlns:a16="http://schemas.microsoft.com/office/drawing/2014/main" id="{FD2CB40B-DCC5-A346-17FE-170367A2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12" y="3813250"/>
            <a:ext cx="3209569" cy="220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530436-103F-0CC6-88A6-11E8EEE16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r="17424"/>
          <a:stretch/>
        </p:blipFill>
        <p:spPr bwMode="auto">
          <a:xfrm>
            <a:off x="9224869" y="3820004"/>
            <a:ext cx="2257953" cy="22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0627955-D14D-A8D9-1AA7-E41BD50B2FA9}"/>
              </a:ext>
            </a:extLst>
          </p:cNvPr>
          <p:cNvSpPr txBox="1"/>
          <p:nvPr/>
        </p:nvSpPr>
        <p:spPr>
          <a:xfrm>
            <a:off x="6955286" y="3486901"/>
            <a:ext cx="221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4 ‘cold’ cases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549861-1DD6-7A9F-BFBE-9F9E81AC0BED}"/>
              </a:ext>
            </a:extLst>
          </p:cNvPr>
          <p:cNvSpPr txBox="1"/>
          <p:nvPr/>
        </p:nvSpPr>
        <p:spPr>
          <a:xfrm>
            <a:off x="9286278" y="3486901"/>
            <a:ext cx="202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6 ‘warm’ cases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7DF9AB0-5B5F-7276-4EA7-A453A4CA537C}"/>
              </a:ext>
            </a:extLst>
          </p:cNvPr>
          <p:cNvSpPr txBox="1"/>
          <p:nvPr/>
        </p:nvSpPr>
        <p:spPr>
          <a:xfrm>
            <a:off x="7010061" y="5968911"/>
            <a:ext cx="207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Stations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E3BD11D-E95C-9736-CB3C-C09ACD9F5235}"/>
              </a:ext>
            </a:extLst>
          </p:cNvPr>
          <p:cNvSpPr txBox="1"/>
          <p:nvPr/>
        </p:nvSpPr>
        <p:spPr>
          <a:xfrm>
            <a:off x="9314629" y="5995005"/>
            <a:ext cx="207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Stations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33BE87E-EA38-D7C0-A5D0-D5B8AB85F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5" t="1574" r="8821" b="1725"/>
          <a:stretch/>
        </p:blipFill>
        <p:spPr>
          <a:xfrm>
            <a:off x="11384397" y="4008313"/>
            <a:ext cx="835490" cy="154152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63218A7-4D09-BE0C-D073-0F8C5C605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9" t="88288" r="32213"/>
          <a:stretch/>
        </p:blipFill>
        <p:spPr>
          <a:xfrm>
            <a:off x="7988701" y="6191395"/>
            <a:ext cx="2469534" cy="5683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C724855-AC1B-1CB1-B9AA-346BB2527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174" y="1957459"/>
            <a:ext cx="5097154" cy="1006759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8399656D-3725-9FDD-63B9-5353B892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8" b="79841"/>
          <a:stretch/>
        </p:blipFill>
        <p:spPr bwMode="auto">
          <a:xfrm>
            <a:off x="8224682" y="2946095"/>
            <a:ext cx="2140137" cy="35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4190555-B47F-4A2E-8D9D-4C6B12AEF4A5}"/>
              </a:ext>
            </a:extLst>
          </p:cNvPr>
          <p:cNvSpPr txBox="1"/>
          <p:nvPr/>
        </p:nvSpPr>
        <p:spPr>
          <a:xfrm>
            <a:off x="8428383" y="3265146"/>
            <a:ext cx="1739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dirty="0"/>
              <a:t>Wet snow acc. [mm]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E89BF7A-C54B-73F1-64D4-FE905F99DBB1}"/>
              </a:ext>
            </a:extLst>
          </p:cNvPr>
          <p:cNvCxnSpPr>
            <a:cxnSpLocks/>
          </p:cNvCxnSpPr>
          <p:nvPr/>
        </p:nvCxnSpPr>
        <p:spPr>
          <a:xfrm flipH="1" flipV="1">
            <a:off x="10458235" y="3054007"/>
            <a:ext cx="206452" cy="457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01C7E42-9D1D-C39E-E30E-451F76387477}"/>
              </a:ext>
            </a:extLst>
          </p:cNvPr>
          <p:cNvSpPr txBox="1"/>
          <p:nvPr/>
        </p:nvSpPr>
        <p:spPr>
          <a:xfrm>
            <a:off x="10673218" y="6211669"/>
            <a:ext cx="1527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OBS: Chang et al., (2024)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1A9F1A-CC14-A46E-126F-9565F1EDC8F8}"/>
              </a:ext>
            </a:extLst>
          </p:cNvPr>
          <p:cNvSpPr txBox="1"/>
          <p:nvPr/>
        </p:nvSpPr>
        <p:spPr>
          <a:xfrm>
            <a:off x="-10046" y="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2:	MELISSA CHOLETTE</a:t>
            </a:r>
          </a:p>
        </p:txBody>
      </p:sp>
    </p:spTree>
    <p:extLst>
      <p:ext uri="{BB962C8B-B14F-4D97-AF65-F5344CB8AC3E}">
        <p14:creationId xmlns:p14="http://schemas.microsoft.com/office/powerpoint/2010/main" val="150791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FE28F-3C18-DC5C-61C8-732478D3F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6E3421-D96B-491D-97ED-91490B11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66" y="291176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P3_aerosols development</a:t>
            </a:r>
            <a:br>
              <a:rPr lang="en-CA" dirty="0"/>
            </a:br>
            <a:r>
              <a:rPr lang="en-CA" sz="3800" dirty="0">
                <a:solidFill>
                  <a:srgbClr val="002060"/>
                </a:solidFill>
              </a:rPr>
              <a:t>Upcoming research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A99788-FE6D-D1C8-582F-90A8EE904F40}"/>
              </a:ext>
            </a:extLst>
          </p:cNvPr>
          <p:cNvSpPr txBox="1"/>
          <p:nvPr/>
        </p:nvSpPr>
        <p:spPr>
          <a:xfrm>
            <a:off x="403139" y="1484347"/>
            <a:ext cx="5947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Objectives</a:t>
            </a:r>
          </a:p>
          <a:p>
            <a:r>
              <a:rPr lang="en-CA" dirty="0"/>
              <a:t>To </a:t>
            </a:r>
            <a:r>
              <a:rPr lang="en-CA" dirty="0">
                <a:solidFill>
                  <a:srgbClr val="0000FF"/>
                </a:solidFill>
              </a:rPr>
              <a:t>prognose aerosols </a:t>
            </a:r>
            <a:r>
              <a:rPr lang="en-CA" dirty="0"/>
              <a:t>mixing ratio instead of holding it constant in time and space during simulations to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Cloud and precipitation microphysics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Polluted transport and radiation interaction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727235E-348B-0684-9631-AC87826B1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2" t="14074" b="16297"/>
          <a:stretch/>
        </p:blipFill>
        <p:spPr bwMode="auto">
          <a:xfrm>
            <a:off x="10736809" y="4702087"/>
            <a:ext cx="458512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B5C4D89-4D00-32E5-EBD8-580D411B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00" y="2767752"/>
            <a:ext cx="1487160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E7EC2050-D851-733E-E726-54C083A1D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09" y="4784779"/>
            <a:ext cx="1487160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C1763ECA-7B7C-0120-7CA1-CB80972E5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36" y="2767752"/>
            <a:ext cx="1487160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59A3C26D-E54D-8FC0-1B7B-A4E59D8B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256" y="4778110"/>
            <a:ext cx="1487160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FDB0B06B-4AD7-A516-FF77-39BF72F18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851" y="2767752"/>
            <a:ext cx="1487160" cy="16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5423DD5-58E4-0507-AC78-55807DA6E1C1}"/>
              </a:ext>
            </a:extLst>
          </p:cNvPr>
          <p:cNvSpPr txBox="1"/>
          <p:nvPr/>
        </p:nvSpPr>
        <p:spPr>
          <a:xfrm>
            <a:off x="6968161" y="2485817"/>
            <a:ext cx="1336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Total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5322277-5491-626A-E43A-A8C94A154A56}"/>
              </a:ext>
            </a:extLst>
          </p:cNvPr>
          <p:cNvSpPr txBox="1"/>
          <p:nvPr/>
        </p:nvSpPr>
        <p:spPr>
          <a:xfrm>
            <a:off x="7728740" y="4502844"/>
            <a:ext cx="1336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Solid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10B99E2-FAA6-4E76-3376-C1F5A374E63E}"/>
              </a:ext>
            </a:extLst>
          </p:cNvPr>
          <p:cNvSpPr txBox="1"/>
          <p:nvPr/>
        </p:nvSpPr>
        <p:spPr>
          <a:xfrm>
            <a:off x="10029032" y="2485817"/>
            <a:ext cx="1336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Rain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66B09DD-E6A6-0977-569E-FDBFD39C0432}"/>
              </a:ext>
            </a:extLst>
          </p:cNvPr>
          <p:cNvSpPr txBox="1"/>
          <p:nvPr/>
        </p:nvSpPr>
        <p:spPr>
          <a:xfrm>
            <a:off x="9288030" y="4502844"/>
            <a:ext cx="1336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Graupel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73D39BA-AB13-6A68-9695-2F4280100FCA}"/>
              </a:ext>
            </a:extLst>
          </p:cNvPr>
          <p:cNvSpPr txBox="1"/>
          <p:nvPr/>
        </p:nvSpPr>
        <p:spPr>
          <a:xfrm>
            <a:off x="8302091" y="2485817"/>
            <a:ext cx="1795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Freezing Rain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045C416-ED3A-3BA4-0B84-4A286F967EFC}"/>
              </a:ext>
            </a:extLst>
          </p:cNvPr>
          <p:cNvSpPr txBox="1"/>
          <p:nvPr/>
        </p:nvSpPr>
        <p:spPr>
          <a:xfrm>
            <a:off x="7115726" y="1999909"/>
            <a:ext cx="415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P3_aerosols – P3 (1 ICE-POP case)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57608E7-DEB5-2BE5-CB73-51CE9578BEC4}"/>
              </a:ext>
            </a:extLst>
          </p:cNvPr>
          <p:cNvSpPr txBox="1"/>
          <p:nvPr/>
        </p:nvSpPr>
        <p:spPr>
          <a:xfrm>
            <a:off x="429683" y="3285389"/>
            <a:ext cx="5921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P3 modifications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Initialization with monthly mean climatology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2 new prognostic equations in P3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D9E50B9-5B2E-6B05-3184-0344547C4523}"/>
              </a:ext>
            </a:extLst>
          </p:cNvPr>
          <p:cNvSpPr txBox="1"/>
          <p:nvPr/>
        </p:nvSpPr>
        <p:spPr>
          <a:xfrm>
            <a:off x="6574659" y="1524103"/>
            <a:ext cx="5517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Results (</a:t>
            </a:r>
            <a:r>
              <a:rPr lang="en-CA" sz="2400" b="1" dirty="0">
                <a:solidFill>
                  <a:srgbClr val="0000FF"/>
                </a:solidFill>
              </a:rPr>
              <a:t>precipitation types</a:t>
            </a:r>
            <a:r>
              <a:rPr lang="en-CA" sz="2400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DB54E55-EE1D-A4DC-6EFD-75405DA7820E}"/>
                  </a:ext>
                </a:extLst>
              </p:cNvPr>
              <p:cNvSpPr txBox="1"/>
              <p:nvPr/>
            </p:nvSpPr>
            <p:spPr>
              <a:xfrm>
                <a:off x="996679" y="4702087"/>
                <a:ext cx="4516471" cy="8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CA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sz="1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CA" sz="1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𝑒𝑣𝑝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𝑒𝑣𝑝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𝑠𝑓𝑐</m:t>
                          </m:r>
                          <m:r>
                            <m:rPr>
                              <m:lit/>
                            </m:rPr>
                            <a:rPr lang="en-CA" sz="1600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𝑒𝑚𝑖𝑠𝑠𝑖𝑜𝑛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𝑛𝑢𝑐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𝑎𝑤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h𝑜𝑚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𝑤𝑠𝑐𝑎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𝑤𝑠𝑐𝑎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DB54E55-EE1D-A4DC-6EFD-75405DA78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79" y="4702087"/>
                <a:ext cx="4516471" cy="817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F8737C7-17C3-D082-8080-D06792FCA369}"/>
                  </a:ext>
                </a:extLst>
              </p:cNvPr>
              <p:cNvSpPr txBox="1"/>
              <p:nvPr/>
            </p:nvSpPr>
            <p:spPr>
              <a:xfrm>
                <a:off x="1331675" y="5540799"/>
                <a:ext cx="4020925" cy="8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CA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sz="1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CA" sz="1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𝑒𝑣𝑝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𝑠𝑓𝑐</m:t>
                          </m:r>
                          <m:r>
                            <m:rPr>
                              <m:lit/>
                            </m:rPr>
                            <a:rPr lang="en-CA" sz="1600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𝑒𝑚𝑖𝑠𝑠𝑖𝑜𝑛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𝑛𝑢𝑐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𝑖𝑠𝑐𝑎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𝑖𝑠𝑐𝑎</m:t>
                          </m:r>
                        </m:sub>
                      </m:sSub>
                      <m:r>
                        <a:rPr lang="en-CA" sz="16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F8737C7-17C3-D082-8080-D06792FCA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75" y="5540799"/>
                <a:ext cx="4020925" cy="817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F943381-D407-6B84-3C56-7DFCFF7EEA4C}"/>
                  </a:ext>
                </a:extLst>
              </p:cNvPr>
              <p:cNvSpPr txBox="1"/>
              <p:nvPr/>
            </p:nvSpPr>
            <p:spPr>
              <a:xfrm>
                <a:off x="915929" y="4328415"/>
                <a:ext cx="3927837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Water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CA" sz="1600" dirty="0"/>
                  <a:t>) &amp; ice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A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600" dirty="0"/>
                  <a:t>) friendly aerosols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F943381-D407-6B84-3C56-7DFCFF7EE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29" y="4328415"/>
                <a:ext cx="3927837" cy="349326"/>
              </a:xfrm>
              <a:prstGeom prst="rect">
                <a:avLst/>
              </a:prstGeom>
              <a:blipFill>
                <a:blip r:embed="rId10"/>
                <a:stretch>
                  <a:fillRect l="-775" t="-3509" b="-210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86D68D-2375-062B-CBBB-39BE9BC1EADD}"/>
              </a:ext>
            </a:extLst>
          </p:cNvPr>
          <p:cNvSpPr txBox="1"/>
          <p:nvPr/>
        </p:nvSpPr>
        <p:spPr>
          <a:xfrm>
            <a:off x="-10046" y="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2:	MELISSA CHOLETTE</a:t>
            </a:r>
          </a:p>
        </p:txBody>
      </p:sp>
    </p:spTree>
    <p:extLst>
      <p:ext uri="{BB962C8B-B14F-4D97-AF65-F5344CB8AC3E}">
        <p14:creationId xmlns:p14="http://schemas.microsoft.com/office/powerpoint/2010/main" val="889439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23E0EC-FB13-84C5-75BF-9704D1179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95" y="513144"/>
            <a:ext cx="10803835" cy="1325563"/>
          </a:xfrm>
        </p:spPr>
        <p:txBody>
          <a:bodyPr/>
          <a:lstStyle/>
          <a:p>
            <a:pPr algn="ctr"/>
            <a:r>
              <a:rPr lang="en-CA" dirty="0"/>
              <a:t>EXPs-1km – Modelling research during PONEX</a:t>
            </a:r>
            <a:br>
              <a:rPr lang="en-CA" dirty="0"/>
            </a:br>
            <a:r>
              <a:rPr lang="en-CA" sz="3800" dirty="0">
                <a:solidFill>
                  <a:srgbClr val="002060"/>
                </a:solidFill>
              </a:rPr>
              <a:t>Upcoming research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B3E514-6455-8212-0A83-DE928A49D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13" y="1724145"/>
            <a:ext cx="5937304" cy="3600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600" b="1" dirty="0"/>
              <a:t>Objectives</a:t>
            </a:r>
          </a:p>
          <a:p>
            <a:pPr marL="0" indent="0">
              <a:buNone/>
            </a:pPr>
            <a:r>
              <a:rPr lang="en-CA" sz="1900" dirty="0"/>
              <a:t>CAPS*-based </a:t>
            </a:r>
            <a:r>
              <a:rPr lang="en-CA" sz="1900" dirty="0">
                <a:solidFill>
                  <a:srgbClr val="0000FF"/>
                </a:solidFill>
              </a:rPr>
              <a:t>“in-house” </a:t>
            </a:r>
            <a:r>
              <a:rPr lang="en-CA" sz="1900" dirty="0"/>
              <a:t>real-time simulations evaluated with PONEX data to study:</a:t>
            </a:r>
          </a:p>
          <a:p>
            <a:pPr lvl="1"/>
            <a:r>
              <a:rPr lang="en-CA" sz="1900" dirty="0"/>
              <a:t>Cooling and drying anomalies during polar night (radiative transfer)</a:t>
            </a:r>
          </a:p>
          <a:p>
            <a:pPr lvl="1"/>
            <a:r>
              <a:rPr lang="en-CA" sz="1900" dirty="0"/>
              <a:t>Microphysics of clouds: Thin ice clouds, mixed-phase clouds, primary nucleation, secondary ice production…</a:t>
            </a:r>
          </a:p>
          <a:p>
            <a:pPr lvl="1"/>
            <a:r>
              <a:rPr lang="en-CA" sz="1900" dirty="0"/>
              <a:t>Impacts of polluted (P3_aerosols) transport</a:t>
            </a:r>
          </a:p>
          <a:p>
            <a:pPr lvl="1"/>
            <a:r>
              <a:rPr lang="en-CA" sz="1900" dirty="0"/>
              <a:t>… </a:t>
            </a:r>
            <a:r>
              <a:rPr lang="en-CA" sz="1900" dirty="0">
                <a:highlight>
                  <a:srgbClr val="FFFF00"/>
                </a:highlight>
              </a:rPr>
              <a:t>other projects ???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BD44BD-6959-59E3-5FD9-BFB78E64FA6F}"/>
              </a:ext>
            </a:extLst>
          </p:cNvPr>
          <p:cNvSpPr txBox="1"/>
          <p:nvPr/>
        </p:nvSpPr>
        <p:spPr>
          <a:xfrm>
            <a:off x="622813" y="5477446"/>
            <a:ext cx="631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Who’s interested to meet with CAPS group on </a:t>
            </a:r>
            <a:r>
              <a:rPr lang="en-CA" sz="2400" dirty="0">
                <a:solidFill>
                  <a:srgbClr val="FF0000"/>
                </a:solidFill>
              </a:rPr>
              <a:t>5 February between 2pm-3pm ET</a:t>
            </a:r>
            <a:r>
              <a:rPr lang="en-CA" sz="2400" dirty="0"/>
              <a:t>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950E65-8E8E-3E91-5D04-292105BA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54" y="2203694"/>
            <a:ext cx="4341784" cy="344075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3268B45-9B2E-7846-FCD9-B1AACF9B29B4}"/>
              </a:ext>
            </a:extLst>
          </p:cNvPr>
          <p:cNvSpPr txBox="1"/>
          <p:nvPr/>
        </p:nvSpPr>
        <p:spPr>
          <a:xfrm>
            <a:off x="8903828" y="5853411"/>
            <a:ext cx="2754810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EXP-1km (WEST and EAST)</a:t>
            </a:r>
          </a:p>
          <a:p>
            <a:r>
              <a:rPr lang="en-CA" sz="1000" dirty="0">
                <a:latin typeface="Arial" panose="020B0604020202020204" pitchFamily="34" charset="0"/>
                <a:cs typeface="Arial" panose="020B0604020202020204" pitchFamily="34" charset="0"/>
              </a:rPr>
              <a:t>https://hpfx.collab.science.gc.ca/~rum001/exp_1km/exp_1km_w/current/index.html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A4C08B4-92D1-A40C-7D99-4351EEEF7043}"/>
              </a:ext>
            </a:extLst>
          </p:cNvPr>
          <p:cNvCxnSpPr>
            <a:cxnSpLocks/>
          </p:cNvCxnSpPr>
          <p:nvPr/>
        </p:nvCxnSpPr>
        <p:spPr>
          <a:xfrm>
            <a:off x="10645695" y="5100663"/>
            <a:ext cx="366860" cy="752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259B69A-8A9D-EDA8-6DFE-3D84AB2035F8}"/>
              </a:ext>
            </a:extLst>
          </p:cNvPr>
          <p:cNvCxnSpPr>
            <a:cxnSpLocks/>
          </p:cNvCxnSpPr>
          <p:nvPr/>
        </p:nvCxnSpPr>
        <p:spPr>
          <a:xfrm>
            <a:off x="9498370" y="4992237"/>
            <a:ext cx="533668" cy="931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2F44B48-5B11-4E83-5733-2404FEC15DA5}"/>
              </a:ext>
            </a:extLst>
          </p:cNvPr>
          <p:cNvSpPr txBox="1"/>
          <p:nvPr/>
        </p:nvSpPr>
        <p:spPr>
          <a:xfrm>
            <a:off x="7316854" y="1720745"/>
            <a:ext cx="35167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/>
              <a:t>Simulations design</a:t>
            </a:r>
            <a:endParaRPr lang="en-CA" sz="24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628A4CA-98FB-8A40-30F6-58201EE63418}"/>
              </a:ext>
            </a:extLst>
          </p:cNvPr>
          <p:cNvCxnSpPr/>
          <p:nvPr/>
        </p:nvCxnSpPr>
        <p:spPr>
          <a:xfrm>
            <a:off x="5526157" y="2365513"/>
            <a:ext cx="3110947" cy="87464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E8338A96-134D-0E37-1549-EAD0DD3F36A6}"/>
              </a:ext>
            </a:extLst>
          </p:cNvPr>
          <p:cNvSpPr txBox="1"/>
          <p:nvPr/>
        </p:nvSpPr>
        <p:spPr>
          <a:xfrm>
            <a:off x="0" y="6550223"/>
            <a:ext cx="5946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*CAPS is for the Canadian Arctic Prediction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0B100-7BB9-C6E5-4EB4-0D1142A4B552}"/>
              </a:ext>
            </a:extLst>
          </p:cNvPr>
          <p:cNvSpPr txBox="1"/>
          <p:nvPr/>
        </p:nvSpPr>
        <p:spPr>
          <a:xfrm>
            <a:off x="-10046" y="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2:	MELISSA CHOLETTE</a:t>
            </a:r>
          </a:p>
        </p:txBody>
      </p:sp>
    </p:spTree>
    <p:extLst>
      <p:ext uri="{BB962C8B-B14F-4D97-AF65-F5344CB8AC3E}">
        <p14:creationId xmlns:p14="http://schemas.microsoft.com/office/powerpoint/2010/main" val="2265981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DE449-5E5C-1A9A-E8AF-27DDCFA92730}"/>
              </a:ext>
            </a:extLst>
          </p:cNvPr>
          <p:cNvSpPr txBox="1"/>
          <p:nvPr/>
        </p:nvSpPr>
        <p:spPr>
          <a:xfrm>
            <a:off x="-10046" y="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3:	ZEN MARIANI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76602-6D5D-80B6-D67B-182D6BFB33CB}"/>
              </a:ext>
            </a:extLst>
          </p:cNvPr>
          <p:cNvSpPr txBox="1"/>
          <p:nvPr/>
        </p:nvSpPr>
        <p:spPr>
          <a:xfrm>
            <a:off x="3848519" y="2803490"/>
            <a:ext cx="4646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To be populated…</a:t>
            </a:r>
          </a:p>
        </p:txBody>
      </p:sp>
    </p:spTree>
    <p:extLst>
      <p:ext uri="{BB962C8B-B14F-4D97-AF65-F5344CB8AC3E}">
        <p14:creationId xmlns:p14="http://schemas.microsoft.com/office/powerpoint/2010/main" val="191108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DE449-5E5C-1A9A-E8AF-27DDCFA92730}"/>
              </a:ext>
            </a:extLst>
          </p:cNvPr>
          <p:cNvSpPr txBox="1"/>
          <p:nvPr/>
        </p:nvSpPr>
        <p:spPr>
          <a:xfrm>
            <a:off x="-10046" y="2"/>
            <a:ext cx="12192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tabLst>
                <a:tab pos="5908675" algn="ctr"/>
              </a:tabLst>
            </a:pPr>
            <a:r>
              <a:rPr lang="en-US" dirty="0">
                <a:solidFill>
                  <a:schemeClr val="bg1"/>
                </a:solidFill>
              </a:rPr>
              <a:t>  UPDATE 4:	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9FB6C-018F-EF54-92DC-1392C95E4CE6}"/>
              </a:ext>
            </a:extLst>
          </p:cNvPr>
          <p:cNvSpPr txBox="1"/>
          <p:nvPr/>
        </p:nvSpPr>
        <p:spPr>
          <a:xfrm>
            <a:off x="3848519" y="2803490"/>
            <a:ext cx="4646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To be populated…</a:t>
            </a:r>
          </a:p>
        </p:txBody>
      </p:sp>
    </p:spTree>
    <p:extLst>
      <p:ext uri="{BB962C8B-B14F-4D97-AF65-F5344CB8AC3E}">
        <p14:creationId xmlns:p14="http://schemas.microsoft.com/office/powerpoint/2010/main" val="273153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89245-C901-EF4C-9B1C-6FB12401674D}"/>
              </a:ext>
            </a:extLst>
          </p:cNvPr>
          <p:cNvSpPr txBox="1"/>
          <p:nvPr/>
        </p:nvSpPr>
        <p:spPr>
          <a:xfrm>
            <a:off x="3516923" y="808078"/>
            <a:ext cx="7224765" cy="295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marR="0" lvl="0" indent="-3492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Introductory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t>comments</a:t>
            </a: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Physics research program overview document</a:t>
            </a: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t>Individual presentations -- who is doing what</a:t>
            </a:r>
          </a:p>
          <a:p>
            <a:pPr marL="358775" indent="-349250">
              <a:lnSpc>
                <a:spcPct val="150000"/>
              </a:lnSpc>
              <a:buFontTx/>
              <a:buAutoNum type="arabicPeriod"/>
            </a:pPr>
            <a:r>
              <a:rPr lang="en-US" sz="2000" b="1" dirty="0">
                <a:latin typeface="Calibri" panose="020F0502020204030204"/>
              </a:rPr>
              <a:t>Discussion of future meeting format</a:t>
            </a:r>
          </a:p>
        </p:txBody>
      </p:sp>
    </p:spTree>
    <p:extLst>
      <p:ext uri="{BB962C8B-B14F-4D97-AF65-F5344CB8AC3E}">
        <p14:creationId xmlns:p14="http://schemas.microsoft.com/office/powerpoint/2010/main" val="2380702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89245-C901-EF4C-9B1C-6FB12401674D}"/>
              </a:ext>
            </a:extLst>
          </p:cNvPr>
          <p:cNvSpPr txBox="1"/>
          <p:nvPr/>
        </p:nvSpPr>
        <p:spPr>
          <a:xfrm>
            <a:off x="1436915" y="808078"/>
            <a:ext cx="9304774" cy="489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marR="0" lvl="0" indent="-3492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PROPOSED CP MEETING FORMAT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sz="2400" dirty="0">
                <a:latin typeface="Calibri" panose="020F0502020204030204"/>
              </a:rPr>
              <a:t>Meet bi-weekly (or every 3 weeks)</a:t>
            </a: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sz="2400" dirty="0">
                <a:latin typeface="Calibri" panose="020F0502020204030204"/>
              </a:rPr>
              <a:t>Duration:  90 min</a:t>
            </a: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sz="2400" dirty="0">
                <a:latin typeface="Calibri" panose="020F0502020204030204"/>
              </a:rPr>
              <a:t>Typical agenda:</a:t>
            </a:r>
          </a:p>
          <a:p>
            <a:pPr marL="815975" lvl="1" indent="-349250">
              <a:lnSpc>
                <a:spcPct val="150000"/>
              </a:lnSpc>
              <a:buFontTx/>
              <a:buAutoNum type="arabicPeriod"/>
            </a:pPr>
            <a:r>
              <a:rPr lang="en-US" sz="2400" dirty="0">
                <a:solidFill>
                  <a:schemeClr val="accent1"/>
                </a:solidFill>
                <a:latin typeface="Calibri" panose="020F0502020204030204"/>
              </a:rPr>
              <a:t>Business (e.g. CP overview document, announcements, etc.)</a:t>
            </a:r>
          </a:p>
          <a:p>
            <a:pPr marL="815975" lvl="1" indent="-349250">
              <a:lnSpc>
                <a:spcPct val="150000"/>
              </a:lnSpc>
              <a:buFontTx/>
              <a:buAutoNum type="arabicPeriod"/>
            </a:pPr>
            <a:r>
              <a:rPr lang="en-US" sz="2400" dirty="0">
                <a:solidFill>
                  <a:schemeClr val="accent1"/>
                </a:solidFill>
                <a:latin typeface="Calibri" panose="020F0502020204030204"/>
              </a:rPr>
              <a:t>Individual research updates (5-15 min)</a:t>
            </a:r>
          </a:p>
          <a:p>
            <a:pPr marL="815975" lvl="1" indent="-349250">
              <a:lnSpc>
                <a:spcPct val="150000"/>
              </a:lnSpc>
              <a:buFontTx/>
              <a:buAutoNum type="arabicPeriod"/>
            </a:pPr>
            <a:r>
              <a:rPr lang="en-US" sz="2400" dirty="0">
                <a:solidFill>
                  <a:schemeClr val="accent1"/>
                </a:solidFill>
                <a:latin typeface="Calibri" panose="020F0502020204030204"/>
              </a:rPr>
              <a:t>Last 30 min (attendance optional):  Mini seminars</a:t>
            </a: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en-US" sz="2000" b="1" dirty="0">
              <a:latin typeface="Calibri" panose="020F050202020403020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296D91-6AC8-EF89-0B72-EB3A012088AA}"/>
              </a:ext>
            </a:extLst>
          </p:cNvPr>
          <p:cNvSpPr/>
          <p:nvPr/>
        </p:nvSpPr>
        <p:spPr>
          <a:xfrm>
            <a:off x="4160018" y="1868993"/>
            <a:ext cx="2331217" cy="73353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579A05-EE44-1D27-1177-C237E8196A73}"/>
              </a:ext>
            </a:extLst>
          </p:cNvPr>
          <p:cNvSpPr/>
          <p:nvPr/>
        </p:nvSpPr>
        <p:spPr>
          <a:xfrm>
            <a:off x="3084844" y="2473569"/>
            <a:ext cx="1165609" cy="59117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DC0824-88E6-4587-F6F6-3EE55414C78C}"/>
              </a:ext>
            </a:extLst>
          </p:cNvPr>
          <p:cNvCxnSpPr/>
          <p:nvPr/>
        </p:nvCxnSpPr>
        <p:spPr>
          <a:xfrm flipV="1">
            <a:off x="1788607" y="4873451"/>
            <a:ext cx="6973556" cy="23111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B6087F-6B48-9698-E525-91D9CD2E88F8}"/>
              </a:ext>
            </a:extLst>
          </p:cNvPr>
          <p:cNvSpPr txBox="1"/>
          <p:nvPr/>
        </p:nvSpPr>
        <p:spPr>
          <a:xfrm>
            <a:off x="5325626" y="2659290"/>
            <a:ext cx="3459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7030A0"/>
                </a:solidFill>
                <a:latin typeface="Al Nile" pitchFamily="2" charset="-78"/>
                <a:cs typeface="Al Nile" pitchFamily="2" charset="-78"/>
              </a:rPr>
              <a:t>Tentative decisions from group</a:t>
            </a:r>
          </a:p>
          <a:p>
            <a:r>
              <a:rPr lang="en-US" sz="2000" i="1" dirty="0">
                <a:solidFill>
                  <a:srgbClr val="7030A0"/>
                </a:solidFill>
                <a:latin typeface="Al Nile" pitchFamily="2" charset="-78"/>
                <a:cs typeface="Al Nile" pitchFamily="2" charset="-78"/>
              </a:rPr>
              <a:t>(and we will play this by ear)</a:t>
            </a:r>
          </a:p>
        </p:txBody>
      </p:sp>
    </p:spTree>
    <p:extLst>
      <p:ext uri="{BB962C8B-B14F-4D97-AF65-F5344CB8AC3E}">
        <p14:creationId xmlns:p14="http://schemas.microsoft.com/office/powerpoint/2010/main" val="264277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89245-C901-EF4C-9B1C-6FB12401674D}"/>
              </a:ext>
            </a:extLst>
          </p:cNvPr>
          <p:cNvSpPr txBox="1"/>
          <p:nvPr/>
        </p:nvSpPr>
        <p:spPr>
          <a:xfrm>
            <a:off x="3516923" y="808078"/>
            <a:ext cx="7224765" cy="295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marR="0" lvl="0" indent="-3492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Introductory comments</a:t>
            </a: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Physics research program overview document</a:t>
            </a: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Individual presentations -- who is doing what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8775" marR="0" lvl="0" indent="-3492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Discussion of future meeting format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3192F-B0DA-A1CA-678F-3EC3E82FDE12}"/>
              </a:ext>
            </a:extLst>
          </p:cNvPr>
          <p:cNvSpPr txBox="1"/>
          <p:nvPr/>
        </p:nvSpPr>
        <p:spPr>
          <a:xfrm>
            <a:off x="565225" y="4668541"/>
            <a:ext cx="2162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7030A0"/>
                </a:solidFill>
                <a:latin typeface="Al Nile" pitchFamily="2" charset="-78"/>
                <a:cs typeface="Al Nile" pitchFamily="2" charset="-78"/>
              </a:rPr>
              <a:t>Post-meeting comments added (in this font)</a:t>
            </a:r>
          </a:p>
        </p:txBody>
      </p:sp>
    </p:spTree>
    <p:extLst>
      <p:ext uri="{BB962C8B-B14F-4D97-AF65-F5344CB8AC3E}">
        <p14:creationId xmlns:p14="http://schemas.microsoft.com/office/powerpoint/2010/main" val="333479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89245-C901-EF4C-9B1C-6FB12401674D}"/>
              </a:ext>
            </a:extLst>
          </p:cNvPr>
          <p:cNvSpPr txBox="1"/>
          <p:nvPr/>
        </p:nvSpPr>
        <p:spPr>
          <a:xfrm>
            <a:off x="1017764" y="335806"/>
            <a:ext cx="10519954" cy="2894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Departmental Mandate</a:t>
            </a:r>
          </a:p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rgbClr val="4472C4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ECCC’s core responsibility </a:t>
            </a: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to </a:t>
            </a: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“monitor weather, [...] provide forecasts, information and warnings to the Canadian public, [...] conduct research, develop and maintain computer-based models for predicting weather, and collaborate [...] with other national meteorological services and with international organizations</a:t>
            </a: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(2021-22 ECCC Departmental Plan)</a:t>
            </a:r>
          </a:p>
        </p:txBody>
      </p:sp>
    </p:spTree>
    <p:extLst>
      <p:ext uri="{BB962C8B-B14F-4D97-AF65-F5344CB8AC3E}">
        <p14:creationId xmlns:p14="http://schemas.microsoft.com/office/powerpoint/2010/main" val="192826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90ADCA-8A74-B84B-B88A-A1905D7978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7089" y="999858"/>
            <a:ext cx="7045297" cy="53069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852BF-1102-C741-9ABB-7493B43B144E}"/>
              </a:ext>
            </a:extLst>
          </p:cNvPr>
          <p:cNvSpPr/>
          <p:nvPr/>
        </p:nvSpPr>
        <p:spPr>
          <a:xfrm>
            <a:off x="0" y="12161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HIWR Function Mapping across Delivery on Mandate for MRD/ASTD: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Flowchart of activities</a:t>
            </a:r>
          </a:p>
        </p:txBody>
      </p:sp>
    </p:spTree>
    <p:extLst>
      <p:ext uri="{BB962C8B-B14F-4D97-AF65-F5344CB8AC3E}">
        <p14:creationId xmlns:p14="http://schemas.microsoft.com/office/powerpoint/2010/main" val="358679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D6E634-23FB-B04B-8EFD-51BD923FA2F8}"/>
              </a:ext>
            </a:extLst>
          </p:cNvPr>
          <p:cNvSpPr txBox="1"/>
          <p:nvPr/>
        </p:nvSpPr>
        <p:spPr>
          <a:xfrm>
            <a:off x="3485052" y="3840968"/>
            <a:ext cx="6260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and regulations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 of weather and hazards for products and services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809547-52DC-D746-A3AD-BC49C0FAD1EF}"/>
              </a:ext>
            </a:extLst>
          </p:cNvPr>
          <p:cNvSpPr/>
          <p:nvPr/>
        </p:nvSpPr>
        <p:spPr>
          <a:xfrm>
            <a:off x="0" y="12161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HIWR Function Mapping across Delivery on Mandate for MRD/ASTD: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 activities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0DD9B-D582-2C46-B970-A8E5918C5169}"/>
              </a:ext>
            </a:extLst>
          </p:cNvPr>
          <p:cNvSpPr txBox="1"/>
          <p:nvPr/>
        </p:nvSpPr>
        <p:spPr>
          <a:xfrm>
            <a:off x="630310" y="2609231"/>
            <a:ext cx="18417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Aircraft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research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C5658-79CC-024D-8AA3-B4BE0816B670}"/>
              </a:ext>
            </a:extLst>
          </p:cNvPr>
          <p:cNvSpPr txBox="1"/>
          <p:nvPr/>
        </p:nvSpPr>
        <p:spPr>
          <a:xfrm>
            <a:off x="3412698" y="2641544"/>
            <a:ext cx="18417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Radar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research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6F91E-11B9-A245-BFE8-0B498234D41A}"/>
              </a:ext>
            </a:extLst>
          </p:cNvPr>
          <p:cNvSpPr txBox="1"/>
          <p:nvPr/>
        </p:nvSpPr>
        <p:spPr>
          <a:xfrm>
            <a:off x="9182125" y="2628482"/>
            <a:ext cx="18503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Nowcasting/HIW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research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16B85C-186E-F04F-8D8C-9397FADFF1CC}"/>
              </a:ext>
            </a:extLst>
          </p:cNvPr>
          <p:cNvSpPr txBox="1"/>
          <p:nvPr/>
        </p:nvSpPr>
        <p:spPr>
          <a:xfrm>
            <a:off x="6060104" y="2632835"/>
            <a:ext cx="18417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Physics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research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61623-DE15-C64C-9099-07898C4E8BCA}"/>
              </a:ext>
            </a:extLst>
          </p:cNvPr>
          <p:cNvCxnSpPr>
            <a:cxnSpLocks/>
          </p:cNvCxnSpPr>
          <p:nvPr/>
        </p:nvCxnSpPr>
        <p:spPr>
          <a:xfrm flipV="1">
            <a:off x="1464154" y="1363562"/>
            <a:ext cx="3814355" cy="125621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0BBD10-5C03-A54D-A032-1701D54D6AB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333560" y="1401510"/>
            <a:ext cx="1253514" cy="124003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A9623B-9500-AB4B-AFFC-41E635B18B45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5681282" y="1396219"/>
            <a:ext cx="1299684" cy="123661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3F2B42-3722-F746-BBA7-C8520BA67B83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931656" y="1374448"/>
            <a:ext cx="4175627" cy="125403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872B56-908F-E341-8508-53203B52F624}"/>
              </a:ext>
            </a:extLst>
          </p:cNvPr>
          <p:cNvSpPr txBox="1"/>
          <p:nvPr/>
        </p:nvSpPr>
        <p:spPr>
          <a:xfrm>
            <a:off x="4266981" y="1049021"/>
            <a:ext cx="282942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</a:rPr>
              <a:t>HIWR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Scientific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10F6C-583D-EC4E-91D8-24DE55E13190}"/>
              </a:ext>
            </a:extLst>
          </p:cNvPr>
          <p:cNvSpPr txBox="1"/>
          <p:nvPr/>
        </p:nvSpPr>
        <p:spPr>
          <a:xfrm>
            <a:off x="459392" y="5598844"/>
            <a:ext cx="830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given HIWR project should fall into 1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 more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the 4 research programs</a:t>
            </a:r>
          </a:p>
        </p:txBody>
      </p:sp>
    </p:spTree>
    <p:extLst>
      <p:ext uri="{BB962C8B-B14F-4D97-AF65-F5344CB8AC3E}">
        <p14:creationId xmlns:p14="http://schemas.microsoft.com/office/powerpoint/2010/main" val="37106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060871-50D4-E149-85D7-0C347D626653}"/>
              </a:ext>
            </a:extLst>
          </p:cNvPr>
          <p:cNvSpPr txBox="1"/>
          <p:nvPr/>
        </p:nvSpPr>
        <p:spPr>
          <a:xfrm>
            <a:off x="8549477" y="2180813"/>
            <a:ext cx="26841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Nowcasting/HIW 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9268C-F4F3-AB4B-93AC-4D083EDA2002}"/>
              </a:ext>
            </a:extLst>
          </p:cNvPr>
          <p:cNvSpPr txBox="1"/>
          <p:nvPr/>
        </p:nvSpPr>
        <p:spPr>
          <a:xfrm>
            <a:off x="1399739" y="2167749"/>
            <a:ext cx="2336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Physics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39434-9E41-044B-A608-A2CF93798F3E}"/>
              </a:ext>
            </a:extLst>
          </p:cNvPr>
          <p:cNvSpPr txBox="1"/>
          <p:nvPr/>
        </p:nvSpPr>
        <p:spPr>
          <a:xfrm>
            <a:off x="7714240" y="2590116"/>
            <a:ext cx="3876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0-6 h forecasting (includes monitoring);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post-processing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Emphasis 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high-impact weather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A9A4E-AAE6-F44A-9E0B-1F5BAFCC249F}"/>
              </a:ext>
            </a:extLst>
          </p:cNvPr>
          <p:cNvSpPr txBox="1"/>
          <p:nvPr/>
        </p:nvSpPr>
        <p:spPr>
          <a:xfrm>
            <a:off x="1131952" y="3212779"/>
            <a:ext cx="290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prstClr val="black"/>
                </a:solidFill>
              </a:rPr>
              <a:t>Measurements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Fundamental research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Representation in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297A2-D481-F445-82BE-D56DF80972BD}"/>
              </a:ext>
            </a:extLst>
          </p:cNvPr>
          <p:cNvSpPr txBox="1"/>
          <p:nvPr/>
        </p:nvSpPr>
        <p:spPr>
          <a:xfrm>
            <a:off x="897304" y="2605356"/>
            <a:ext cx="3332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Cloud/precipitation microphysics;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Atmospheric radiative transfer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F5824-EDF1-9440-AA4C-FACE5346052A}"/>
              </a:ext>
            </a:extLst>
          </p:cNvPr>
          <p:cNvSpPr txBox="1"/>
          <p:nvPr/>
        </p:nvSpPr>
        <p:spPr>
          <a:xfrm>
            <a:off x="4965187" y="4509907"/>
            <a:ext cx="3281860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 Ground-based</a:t>
            </a:r>
          </a:p>
          <a:p>
            <a:pPr marL="285750" marR="0" lvl="0" indent="-61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Radar program</a:t>
            </a:r>
          </a:p>
          <a:p>
            <a:pPr marL="285750" marR="0" lvl="0" indent="-61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Other remote sensing (e.g. lidar)</a:t>
            </a:r>
          </a:p>
          <a:p>
            <a:pPr marL="285750" marR="0" lvl="0" indent="-61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In situ (e.g.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distrometer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 Aircraft Program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 Space-based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73B91-D4AA-9148-ABEB-B94E3CC9EECD}"/>
              </a:ext>
            </a:extLst>
          </p:cNvPr>
          <p:cNvSpPr/>
          <p:nvPr/>
        </p:nvSpPr>
        <p:spPr>
          <a:xfrm>
            <a:off x="5284034" y="5887709"/>
            <a:ext cx="1659906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35FCD-A274-8246-8E9A-770BA188E5E5}"/>
              </a:ext>
            </a:extLst>
          </p:cNvPr>
          <p:cNvSpPr/>
          <p:nvPr/>
        </p:nvSpPr>
        <p:spPr>
          <a:xfrm>
            <a:off x="5400222" y="5114990"/>
            <a:ext cx="1529967" cy="261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DF9CB7-EDEE-D94B-BA24-BB5314332980}"/>
              </a:ext>
            </a:extLst>
          </p:cNvPr>
          <p:cNvCxnSpPr/>
          <p:nvPr/>
        </p:nvCxnSpPr>
        <p:spPr>
          <a:xfrm flipV="1">
            <a:off x="6086966" y="3478553"/>
            <a:ext cx="914400" cy="94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1F2EBD-232C-3049-BDDC-77EB82044770}"/>
              </a:ext>
            </a:extLst>
          </p:cNvPr>
          <p:cNvCxnSpPr>
            <a:cxnSpLocks/>
          </p:cNvCxnSpPr>
          <p:nvPr/>
        </p:nvCxnSpPr>
        <p:spPr>
          <a:xfrm flipH="1" flipV="1">
            <a:off x="4502169" y="3495807"/>
            <a:ext cx="892629" cy="91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E30549-88E9-9744-BB57-BE03DB34B359}"/>
              </a:ext>
            </a:extLst>
          </p:cNvPr>
          <p:cNvCxnSpPr>
            <a:cxnSpLocks/>
          </p:cNvCxnSpPr>
          <p:nvPr/>
        </p:nvCxnSpPr>
        <p:spPr>
          <a:xfrm flipV="1">
            <a:off x="2725619" y="1381019"/>
            <a:ext cx="2918351" cy="78673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2534B6-8450-554D-ACB1-466406A95387}"/>
              </a:ext>
            </a:extLst>
          </p:cNvPr>
          <p:cNvCxnSpPr>
            <a:cxnSpLocks/>
          </p:cNvCxnSpPr>
          <p:nvPr/>
        </p:nvCxnSpPr>
        <p:spPr>
          <a:xfrm flipH="1" flipV="1">
            <a:off x="5832403" y="1390510"/>
            <a:ext cx="3494532" cy="79030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D3A7A4-CB55-F943-A39A-1F592184D652}"/>
              </a:ext>
            </a:extLst>
          </p:cNvPr>
          <p:cNvCxnSpPr>
            <a:cxnSpLocks/>
          </p:cNvCxnSpPr>
          <p:nvPr/>
        </p:nvCxnSpPr>
        <p:spPr>
          <a:xfrm flipV="1">
            <a:off x="5725073" y="1412283"/>
            <a:ext cx="0" cy="3041387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03E6C3-4334-7F45-A85E-E1E8D737AD83}"/>
              </a:ext>
            </a:extLst>
          </p:cNvPr>
          <p:cNvCxnSpPr>
            <a:cxnSpLocks/>
          </p:cNvCxnSpPr>
          <p:nvPr/>
        </p:nvCxnSpPr>
        <p:spPr>
          <a:xfrm flipV="1">
            <a:off x="4467334" y="2413767"/>
            <a:ext cx="27693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88025E9-917E-ED44-B793-34E1CC25EDE5}"/>
              </a:ext>
            </a:extLst>
          </p:cNvPr>
          <p:cNvSpPr txBox="1"/>
          <p:nvPr/>
        </p:nvSpPr>
        <p:spPr>
          <a:xfrm>
            <a:off x="599438" y="5202892"/>
            <a:ext cx="13388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NWP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(RPN/CCMEP)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F26AAD-F34C-ED4D-BCA3-86BF277A9C62}"/>
              </a:ext>
            </a:extLst>
          </p:cNvPr>
          <p:cNvCxnSpPr>
            <a:cxnSpLocks/>
          </p:cNvCxnSpPr>
          <p:nvPr/>
        </p:nvCxnSpPr>
        <p:spPr>
          <a:xfrm>
            <a:off x="1263994" y="4196730"/>
            <a:ext cx="0" cy="936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CCB0BF8-5F90-A448-A99A-4DFA6138E754}"/>
              </a:ext>
            </a:extLst>
          </p:cNvPr>
          <p:cNvSpPr txBox="1"/>
          <p:nvPr/>
        </p:nvSpPr>
        <p:spPr>
          <a:xfrm>
            <a:off x="271439" y="5906496"/>
            <a:ext cx="196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predicting weather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ACCFA4-F04A-2241-8270-7B1E2F12D363}"/>
              </a:ext>
            </a:extLst>
          </p:cNvPr>
          <p:cNvSpPr txBox="1"/>
          <p:nvPr/>
        </p:nvSpPr>
        <p:spPr>
          <a:xfrm>
            <a:off x="8878109" y="3557913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predicting weather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654AB-F1CE-5A48-BD6F-71B998833780}"/>
              </a:ext>
            </a:extLst>
          </p:cNvPr>
          <p:cNvSpPr txBox="1"/>
          <p:nvPr/>
        </p:nvSpPr>
        <p:spPr>
          <a:xfrm>
            <a:off x="4572658" y="1015699"/>
            <a:ext cx="25579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HIWR Scientific Research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1F2EBD-232C-3049-BDDC-77EB82044770}"/>
              </a:ext>
            </a:extLst>
          </p:cNvPr>
          <p:cNvCxnSpPr>
            <a:cxnSpLocks/>
          </p:cNvCxnSpPr>
          <p:nvPr/>
        </p:nvCxnSpPr>
        <p:spPr>
          <a:xfrm>
            <a:off x="4391669" y="3628540"/>
            <a:ext cx="859809" cy="867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F26AAD-F34C-ED4D-BCA3-86BF277A9C62}"/>
              </a:ext>
            </a:extLst>
          </p:cNvPr>
          <p:cNvCxnSpPr>
            <a:cxnSpLocks/>
          </p:cNvCxnSpPr>
          <p:nvPr/>
        </p:nvCxnSpPr>
        <p:spPr>
          <a:xfrm flipV="1">
            <a:off x="1416394" y="4193345"/>
            <a:ext cx="0" cy="86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87292" y="4711926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03E6C3-4334-7F45-A85E-E1E8D737AD83}"/>
              </a:ext>
            </a:extLst>
          </p:cNvPr>
          <p:cNvCxnSpPr>
            <a:cxnSpLocks/>
          </p:cNvCxnSpPr>
          <p:nvPr/>
        </p:nvCxnSpPr>
        <p:spPr>
          <a:xfrm flipH="1">
            <a:off x="4467334" y="2629797"/>
            <a:ext cx="2769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41F2EBD-232C-3049-BDDC-77EB82044770}"/>
              </a:ext>
            </a:extLst>
          </p:cNvPr>
          <p:cNvCxnSpPr>
            <a:cxnSpLocks/>
          </p:cNvCxnSpPr>
          <p:nvPr/>
        </p:nvCxnSpPr>
        <p:spPr>
          <a:xfrm flipH="1" flipV="1">
            <a:off x="3270890" y="4628882"/>
            <a:ext cx="1583653" cy="1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50941" y="5997075"/>
            <a:ext cx="1670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 sensing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1F2EBD-232C-3049-BDDC-77EB82044770}"/>
              </a:ext>
            </a:extLst>
          </p:cNvPr>
          <p:cNvCxnSpPr>
            <a:cxnSpLocks/>
          </p:cNvCxnSpPr>
          <p:nvPr/>
        </p:nvCxnSpPr>
        <p:spPr>
          <a:xfrm>
            <a:off x="3352683" y="4764891"/>
            <a:ext cx="1512887" cy="1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F26AAD-F34C-ED4D-BCA3-86BF277A9C62}"/>
              </a:ext>
            </a:extLst>
          </p:cNvPr>
          <p:cNvCxnSpPr>
            <a:cxnSpLocks/>
          </p:cNvCxnSpPr>
          <p:nvPr/>
        </p:nvCxnSpPr>
        <p:spPr>
          <a:xfrm>
            <a:off x="2682665" y="4096053"/>
            <a:ext cx="0" cy="50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26AAD-F34C-ED4D-BCA3-86BF277A9C62}"/>
              </a:ext>
            </a:extLst>
          </p:cNvPr>
          <p:cNvCxnSpPr>
            <a:cxnSpLocks/>
          </p:cNvCxnSpPr>
          <p:nvPr/>
        </p:nvCxnSpPr>
        <p:spPr>
          <a:xfrm flipV="1">
            <a:off x="2835065" y="4096053"/>
            <a:ext cx="0" cy="546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DF9CB7-EDEE-D94B-BA24-BB5314332980}"/>
              </a:ext>
            </a:extLst>
          </p:cNvPr>
          <p:cNvCxnSpPr/>
          <p:nvPr/>
        </p:nvCxnSpPr>
        <p:spPr>
          <a:xfrm flipH="1">
            <a:off x="6295218" y="3654151"/>
            <a:ext cx="803967" cy="827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1F2EBD-232C-3049-BDDC-77EB82044770}"/>
              </a:ext>
            </a:extLst>
          </p:cNvPr>
          <p:cNvCxnSpPr>
            <a:cxnSpLocks/>
          </p:cNvCxnSpPr>
          <p:nvPr/>
        </p:nvCxnSpPr>
        <p:spPr>
          <a:xfrm flipV="1">
            <a:off x="3862910" y="5280572"/>
            <a:ext cx="807944" cy="64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1F2EBD-232C-3049-BDDC-77EB82044770}"/>
              </a:ext>
            </a:extLst>
          </p:cNvPr>
          <p:cNvCxnSpPr>
            <a:cxnSpLocks/>
          </p:cNvCxnSpPr>
          <p:nvPr/>
        </p:nvCxnSpPr>
        <p:spPr>
          <a:xfrm flipH="1">
            <a:off x="3699921" y="5184335"/>
            <a:ext cx="821542" cy="676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CAB » Canadian Pacific Railway Limited">
            <a:extLst>
              <a:ext uri="{FF2B5EF4-FFF2-40B4-BE49-F238E27FC236}">
                <a16:creationId xmlns:a16="http://schemas.microsoft.com/office/drawing/2014/main" id="{6FE7A350-9A83-6D4D-AE76-5FD9E674E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561" y="1869164"/>
            <a:ext cx="489276" cy="2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0A042E-0F80-F7BA-86FC-5B8F395742DE}"/>
              </a:ext>
            </a:extLst>
          </p:cNvPr>
          <p:cNvSpPr/>
          <p:nvPr/>
        </p:nvSpPr>
        <p:spPr>
          <a:xfrm>
            <a:off x="0" y="12161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HIWR Function Mapping across Delivery 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Mandate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MRD/ASTD: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 activities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Alternative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8D292-050D-9832-F766-9B71B10A328D}"/>
              </a:ext>
            </a:extLst>
          </p:cNvPr>
          <p:cNvSpPr txBox="1"/>
          <p:nvPr/>
        </p:nvSpPr>
        <p:spPr>
          <a:xfrm>
            <a:off x="182911" y="827941"/>
            <a:ext cx="2162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7030A0"/>
                </a:solidFill>
                <a:latin typeface="Al Nile" pitchFamily="2" charset="-78"/>
                <a:cs typeface="Al Nile" pitchFamily="2" charset="-78"/>
              </a:rPr>
              <a:t>MISSING:</a:t>
            </a:r>
          </a:p>
          <a:p>
            <a:r>
              <a:rPr lang="en-US" sz="2000" i="1" dirty="0">
                <a:solidFill>
                  <a:srgbClr val="7030A0"/>
                </a:solidFill>
                <a:latin typeface="Al Nile" pitchFamily="2" charset="-78"/>
                <a:cs typeface="Al Nile" pitchFamily="2" charset="-78"/>
              </a:rPr>
              <a:t>Links to CCCMA and AQRD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86D135-24D4-0BF7-BCF4-B633A07E21F2}"/>
              </a:ext>
            </a:extLst>
          </p:cNvPr>
          <p:cNvCxnSpPr>
            <a:cxnSpLocks/>
          </p:cNvCxnSpPr>
          <p:nvPr/>
        </p:nvCxnSpPr>
        <p:spPr>
          <a:xfrm>
            <a:off x="668938" y="1817689"/>
            <a:ext cx="493285" cy="59607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80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F9268C-F4F3-AB4B-93AC-4D083EDA2002}"/>
              </a:ext>
            </a:extLst>
          </p:cNvPr>
          <p:cNvSpPr txBox="1"/>
          <p:nvPr/>
        </p:nvSpPr>
        <p:spPr>
          <a:xfrm>
            <a:off x="1399739" y="2167749"/>
            <a:ext cx="2336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Physics program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297A2-D481-F445-82BE-D56DF80972BD}"/>
              </a:ext>
            </a:extLst>
          </p:cNvPr>
          <p:cNvSpPr txBox="1"/>
          <p:nvPr/>
        </p:nvSpPr>
        <p:spPr>
          <a:xfrm>
            <a:off x="897304" y="2605356"/>
            <a:ext cx="3332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Cloud/precipitation microphysics;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Atmospheric radiative transfer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E30549-88E9-9744-BB57-BE03DB34B359}"/>
              </a:ext>
            </a:extLst>
          </p:cNvPr>
          <p:cNvCxnSpPr>
            <a:cxnSpLocks/>
          </p:cNvCxnSpPr>
          <p:nvPr/>
        </p:nvCxnSpPr>
        <p:spPr>
          <a:xfrm flipV="1">
            <a:off x="2725619" y="1381019"/>
            <a:ext cx="2918351" cy="78673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B2654AB-F1CE-5A48-BD6F-71B998833780}"/>
              </a:ext>
            </a:extLst>
          </p:cNvPr>
          <p:cNvSpPr txBox="1"/>
          <p:nvPr/>
        </p:nvSpPr>
        <p:spPr>
          <a:xfrm>
            <a:off x="4572658" y="1015699"/>
            <a:ext cx="25579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HIWR Scientific Research</a:t>
            </a:r>
          </a:p>
        </p:txBody>
      </p:sp>
      <p:pic>
        <p:nvPicPr>
          <p:cNvPr id="34" name="Picture 2" descr="CCAB » Canadian Pacific Railway Limited">
            <a:extLst>
              <a:ext uri="{FF2B5EF4-FFF2-40B4-BE49-F238E27FC236}">
                <a16:creationId xmlns:a16="http://schemas.microsoft.com/office/drawing/2014/main" id="{6FE7A350-9A83-6D4D-AE76-5FD9E674E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561" y="1869164"/>
            <a:ext cx="489276" cy="2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E26C2-2962-6400-658F-2F58EE176BB5}"/>
              </a:ext>
            </a:extLst>
          </p:cNvPr>
          <p:cNvSpPr txBox="1"/>
          <p:nvPr/>
        </p:nvSpPr>
        <p:spPr>
          <a:xfrm>
            <a:off x="382496" y="3401289"/>
            <a:ext cx="5991748" cy="287771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/>
              </a:rPr>
              <a:t>Main Themes* of CP Program:</a:t>
            </a:r>
            <a:endParaRPr kumimoji="0" lang="en-US" sz="2400" b="1" i="0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19088" marR="0" indent="-269875">
              <a:spcBef>
                <a:spcPts val="600"/>
              </a:spcBef>
              <a:spcAft>
                <a:spcPts val="1200"/>
              </a:spcAft>
            </a:pPr>
            <a:r>
              <a:rPr lang="en-CA" sz="20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Measurements of clouds/precipitation/radiation using specialized instruments</a:t>
            </a:r>
            <a:endParaRPr lang="en-CA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9088" marR="0" indent="-269875">
              <a:spcBef>
                <a:spcPts val="0"/>
              </a:spcBef>
              <a:spcAft>
                <a:spcPts val="1200"/>
              </a:spcAft>
            </a:pPr>
            <a:r>
              <a:rPr lang="en-CA" sz="20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Advancing the understanding of fundamental cloud physics</a:t>
            </a:r>
            <a:endParaRPr lang="en-CA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9088" marR="0" indent="-269875">
              <a:spcBef>
                <a:spcPts val="0"/>
              </a:spcBef>
              <a:spcAft>
                <a:spcPts val="1200"/>
              </a:spcAft>
            </a:pPr>
            <a:r>
              <a:rPr lang="en-CA" sz="20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Improvement to the representation of radiation and grid-scale clouds in numerical models</a:t>
            </a:r>
            <a:endParaRPr lang="en-CA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861E7D-1C56-41B4-5BA6-A6B80D7400D0}"/>
              </a:ext>
            </a:extLst>
          </p:cNvPr>
          <p:cNvCxnSpPr/>
          <p:nvPr/>
        </p:nvCxnSpPr>
        <p:spPr>
          <a:xfrm flipV="1">
            <a:off x="9607769" y="3414516"/>
            <a:ext cx="263078" cy="90060"/>
          </a:xfrm>
          <a:prstGeom prst="straightConnector1">
            <a:avLst/>
          </a:prstGeom>
          <a:ln w="25400">
            <a:solidFill>
              <a:schemeClr val="accent4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B90128-A1BF-8123-F285-D8F1429E96FB}"/>
              </a:ext>
            </a:extLst>
          </p:cNvPr>
          <p:cNvCxnSpPr/>
          <p:nvPr/>
        </p:nvCxnSpPr>
        <p:spPr>
          <a:xfrm>
            <a:off x="9760169" y="3656976"/>
            <a:ext cx="263078" cy="56775"/>
          </a:xfrm>
          <a:prstGeom prst="straightConnector1">
            <a:avLst/>
          </a:prstGeom>
          <a:ln w="25400">
            <a:solidFill>
              <a:schemeClr val="accent4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049752-F795-A416-8399-F1A23D665480}"/>
              </a:ext>
            </a:extLst>
          </p:cNvPr>
          <p:cNvCxnSpPr/>
          <p:nvPr/>
        </p:nvCxnSpPr>
        <p:spPr>
          <a:xfrm>
            <a:off x="10023247" y="4193773"/>
            <a:ext cx="263078" cy="130405"/>
          </a:xfrm>
          <a:prstGeom prst="straightConnector1">
            <a:avLst/>
          </a:prstGeom>
          <a:ln w="25400">
            <a:solidFill>
              <a:schemeClr val="accent4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C36022-B932-257A-7621-7A007895A964}"/>
              </a:ext>
            </a:extLst>
          </p:cNvPr>
          <p:cNvCxnSpPr/>
          <p:nvPr/>
        </p:nvCxnSpPr>
        <p:spPr>
          <a:xfrm flipH="1">
            <a:off x="9607769" y="4411375"/>
            <a:ext cx="131539" cy="145464"/>
          </a:xfrm>
          <a:prstGeom prst="straightConnector1">
            <a:avLst/>
          </a:prstGeom>
          <a:ln w="25400">
            <a:solidFill>
              <a:schemeClr val="accent4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733AE-DC71-D1AB-5AE1-99AC55A10B0F}"/>
              </a:ext>
            </a:extLst>
          </p:cNvPr>
          <p:cNvCxnSpPr/>
          <p:nvPr/>
        </p:nvCxnSpPr>
        <p:spPr>
          <a:xfrm flipH="1" flipV="1">
            <a:off x="9198907" y="3846022"/>
            <a:ext cx="238344" cy="63963"/>
          </a:xfrm>
          <a:prstGeom prst="straightConnector1">
            <a:avLst/>
          </a:prstGeom>
          <a:ln w="25400">
            <a:solidFill>
              <a:schemeClr val="accent4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745D0-2447-BFAA-4329-EF0BA7EDC8DF}"/>
              </a:ext>
            </a:extLst>
          </p:cNvPr>
          <p:cNvCxnSpPr/>
          <p:nvPr/>
        </p:nvCxnSpPr>
        <p:spPr>
          <a:xfrm flipH="1">
            <a:off x="8944649" y="3704533"/>
            <a:ext cx="295738" cy="65396"/>
          </a:xfrm>
          <a:prstGeom prst="straightConnector1">
            <a:avLst/>
          </a:prstGeom>
          <a:ln w="25400">
            <a:solidFill>
              <a:schemeClr val="accent4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868982-F5C0-90AE-64DF-D28F2378256E}"/>
              </a:ext>
            </a:extLst>
          </p:cNvPr>
          <p:cNvCxnSpPr/>
          <p:nvPr/>
        </p:nvCxnSpPr>
        <p:spPr>
          <a:xfrm flipV="1">
            <a:off x="9333012" y="2992571"/>
            <a:ext cx="263078" cy="232665"/>
          </a:xfrm>
          <a:prstGeom prst="straightConnector1">
            <a:avLst/>
          </a:prstGeom>
          <a:ln w="25400">
            <a:solidFill>
              <a:schemeClr val="accent4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3D8A0F-905B-2B48-C403-D1B7A1243F97}"/>
              </a:ext>
            </a:extLst>
          </p:cNvPr>
          <p:cNvCxnSpPr/>
          <p:nvPr/>
        </p:nvCxnSpPr>
        <p:spPr>
          <a:xfrm flipH="1">
            <a:off x="8480603" y="3280868"/>
            <a:ext cx="472532" cy="100400"/>
          </a:xfrm>
          <a:prstGeom prst="straightConnector1">
            <a:avLst/>
          </a:prstGeom>
          <a:ln w="25400">
            <a:solidFill>
              <a:schemeClr val="accent4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7CBF15-2BDA-0430-E61E-403EC8B5AC38}"/>
              </a:ext>
            </a:extLst>
          </p:cNvPr>
          <p:cNvGrpSpPr/>
          <p:nvPr/>
        </p:nvGrpSpPr>
        <p:grpSpPr>
          <a:xfrm>
            <a:off x="6562579" y="1275335"/>
            <a:ext cx="5448749" cy="5455469"/>
            <a:chOff x="7004703" y="1275335"/>
            <a:chExt cx="5448749" cy="545546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FEC0A2-7E4C-0E29-D8C6-78A17C620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4703" y="2251629"/>
              <a:ext cx="4182948" cy="4311259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F404E52-CCC7-F09A-6077-5DDB835123A1}"/>
                </a:ext>
              </a:extLst>
            </p:cNvPr>
            <p:cNvGrpSpPr/>
            <p:nvPr/>
          </p:nvGrpSpPr>
          <p:grpSpPr>
            <a:xfrm>
              <a:off x="8302867" y="1275335"/>
              <a:ext cx="4150585" cy="5455469"/>
              <a:chOff x="4684940" y="898787"/>
              <a:chExt cx="4150585" cy="545546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FD7CA6A-D013-8709-17AA-B2EBCF46FA22}"/>
                  </a:ext>
                </a:extLst>
              </p:cNvPr>
              <p:cNvGrpSpPr/>
              <p:nvPr/>
            </p:nvGrpSpPr>
            <p:grpSpPr>
              <a:xfrm>
                <a:off x="4847803" y="898787"/>
                <a:ext cx="2469284" cy="5455469"/>
                <a:chOff x="4847803" y="898787"/>
                <a:chExt cx="2469284" cy="5455469"/>
              </a:xfrm>
            </p:grpSpPr>
            <p:sp>
              <p:nvSpPr>
                <p:cNvPr id="54" name="Down Arrow 53">
                  <a:extLst>
                    <a:ext uri="{FF2B5EF4-FFF2-40B4-BE49-F238E27FC236}">
                      <a16:creationId xmlns:a16="http://schemas.microsoft.com/office/drawing/2014/main" id="{BA5BD356-3383-3F2A-CF52-8C053CFBFCDA}"/>
                    </a:ext>
                  </a:extLst>
                </p:cNvPr>
                <p:cNvSpPr/>
                <p:nvPr/>
              </p:nvSpPr>
              <p:spPr>
                <a:xfrm rot="19474667">
                  <a:off x="7168459" y="3406721"/>
                  <a:ext cx="148628" cy="2947535"/>
                </a:xfrm>
                <a:prstGeom prst="downArrow">
                  <a:avLst/>
                </a:prstGeom>
                <a:solidFill>
                  <a:schemeClr val="accent4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33BCCBDA-AD63-D495-34D0-F5E41F650582}"/>
                    </a:ext>
                  </a:extLst>
                </p:cNvPr>
                <p:cNvSpPr/>
                <p:nvPr/>
              </p:nvSpPr>
              <p:spPr>
                <a:xfrm rot="19538348">
                  <a:off x="4847803" y="898787"/>
                  <a:ext cx="466927" cy="1390624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Trapezoid 55">
                  <a:extLst>
                    <a:ext uri="{FF2B5EF4-FFF2-40B4-BE49-F238E27FC236}">
                      <a16:creationId xmlns:a16="http://schemas.microsoft.com/office/drawing/2014/main" id="{462B35A3-80C3-4DFD-8C98-B6AB8926D495}"/>
                    </a:ext>
                  </a:extLst>
                </p:cNvPr>
                <p:cNvSpPr/>
                <p:nvPr/>
              </p:nvSpPr>
              <p:spPr>
                <a:xfrm rot="8753342">
                  <a:off x="5746647" y="2065511"/>
                  <a:ext cx="297212" cy="1768493"/>
                </a:xfrm>
                <a:prstGeom prst="trapezoid">
                  <a:avLst>
                    <a:gd name="adj" fmla="val 38549"/>
                  </a:avLst>
                </a:prstGeom>
                <a:solidFill>
                  <a:schemeClr val="accent4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51D0252-89D2-BD52-99D7-9D0E85FFB4E3}"/>
                    </a:ext>
                  </a:extLst>
                </p:cNvPr>
                <p:cNvSpPr/>
                <p:nvPr/>
              </p:nvSpPr>
              <p:spPr>
                <a:xfrm rot="2569110">
                  <a:off x="5503410" y="2155489"/>
                  <a:ext cx="522266" cy="172792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Down Arrow 57">
                  <a:extLst>
                    <a:ext uri="{FF2B5EF4-FFF2-40B4-BE49-F238E27FC236}">
                      <a16:creationId xmlns:a16="http://schemas.microsoft.com/office/drawing/2014/main" id="{8368ABDE-4868-0B7F-9692-15BF59057F3F}"/>
                    </a:ext>
                  </a:extLst>
                </p:cNvPr>
                <p:cNvSpPr/>
                <p:nvPr/>
              </p:nvSpPr>
              <p:spPr>
                <a:xfrm rot="13484241">
                  <a:off x="6384241" y="1119142"/>
                  <a:ext cx="265250" cy="1649257"/>
                </a:xfrm>
                <a:prstGeom prst="downArrow">
                  <a:avLst/>
                </a:prstGeom>
                <a:solidFill>
                  <a:schemeClr val="accent4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FA464F6-D6E4-8455-2E25-875A42834357}"/>
                  </a:ext>
                </a:extLst>
              </p:cNvPr>
              <p:cNvGrpSpPr/>
              <p:nvPr/>
            </p:nvGrpSpPr>
            <p:grpSpPr>
              <a:xfrm>
                <a:off x="4684940" y="4514659"/>
                <a:ext cx="4150585" cy="1662686"/>
                <a:chOff x="3952020" y="3891911"/>
                <a:chExt cx="4150585" cy="1662686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ECD7937-E720-776D-9660-508C9AE908A1}"/>
                    </a:ext>
                  </a:extLst>
                </p:cNvPr>
                <p:cNvSpPr/>
                <p:nvPr/>
              </p:nvSpPr>
              <p:spPr>
                <a:xfrm rot="19263826">
                  <a:off x="4445569" y="5135399"/>
                  <a:ext cx="559734" cy="209711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Down Arrow 51">
                  <a:extLst>
                    <a:ext uri="{FF2B5EF4-FFF2-40B4-BE49-F238E27FC236}">
                      <a16:creationId xmlns:a16="http://schemas.microsoft.com/office/drawing/2014/main" id="{1710FF60-467F-E758-E41F-E27A33BA073F}"/>
                    </a:ext>
                  </a:extLst>
                </p:cNvPr>
                <p:cNvSpPr/>
                <p:nvPr/>
              </p:nvSpPr>
              <p:spPr>
                <a:xfrm rot="19209807">
                  <a:off x="4996864" y="4844542"/>
                  <a:ext cx="320909" cy="710055"/>
                </a:xfrm>
                <a:prstGeom prst="downArrow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ight Arrow 52">
                  <a:extLst>
                    <a:ext uri="{FF2B5EF4-FFF2-40B4-BE49-F238E27FC236}">
                      <a16:creationId xmlns:a16="http://schemas.microsoft.com/office/drawing/2014/main" id="{8EB7E33E-F4DD-7694-ABC6-3B97CD756BB5}"/>
                    </a:ext>
                  </a:extLst>
                </p:cNvPr>
                <p:cNvSpPr/>
                <p:nvPr/>
              </p:nvSpPr>
              <p:spPr>
                <a:xfrm rot="19252210">
                  <a:off x="3952020" y="3891911"/>
                  <a:ext cx="4150585" cy="195395"/>
                </a:xfrm>
                <a:prstGeom prst="rightArrow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CEB9431-938B-73C2-4FE3-BCDEA792A83D}"/>
                  </a:ext>
                </a:extLst>
              </p:cNvPr>
              <p:cNvSpPr txBox="1"/>
              <p:nvPr/>
            </p:nvSpPr>
            <p:spPr>
              <a:xfrm>
                <a:off x="5444001" y="1298282"/>
                <a:ext cx="11290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alpha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Solar radiation </a:t>
                </a:r>
                <a:endPara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alpha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F11693-1118-EBFD-E516-7810416AFE2A}"/>
                  </a:ext>
                </a:extLst>
              </p:cNvPr>
              <p:cNvSpPr txBox="1"/>
              <p:nvPr/>
            </p:nvSpPr>
            <p:spPr>
              <a:xfrm>
                <a:off x="7546214" y="2905610"/>
                <a:ext cx="12752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>
                        <a:alpha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Infrared radiation</a:t>
                </a:r>
                <a:endPara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>
                      <a:alpha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4E672D5A-9ED8-491C-228F-42B1D9B7982B}"/>
              </a:ext>
            </a:extLst>
          </p:cNvPr>
          <p:cNvSpPr/>
          <p:nvPr/>
        </p:nvSpPr>
        <p:spPr>
          <a:xfrm>
            <a:off x="0" y="12161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HIWR Function Mapping across Delivery 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Mandate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MRD/ASTD: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 activities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Alternative view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776D01-44DE-EF4E-BBF0-DB2584EB074D}"/>
              </a:ext>
            </a:extLst>
          </p:cNvPr>
          <p:cNvSpPr txBox="1"/>
          <p:nvPr/>
        </p:nvSpPr>
        <p:spPr>
          <a:xfrm>
            <a:off x="432042" y="6431250"/>
            <a:ext cx="229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subject to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69237-036E-8D67-B847-8BBBE7CF2D08}"/>
              </a:ext>
            </a:extLst>
          </p:cNvPr>
          <p:cNvSpPr txBox="1"/>
          <p:nvPr/>
        </p:nvSpPr>
        <p:spPr>
          <a:xfrm>
            <a:off x="3309010" y="6428602"/>
            <a:ext cx="3144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7030A0"/>
                </a:solidFill>
                <a:latin typeface="Al Nile" pitchFamily="2" charset="-78"/>
                <a:cs typeface="Al Nile" pitchFamily="2" charset="-78"/>
              </a:rPr>
              <a:t>Discussed and agreed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0CAE36-51DE-B1D2-300A-E2E43CDD485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6589" y="6628657"/>
            <a:ext cx="65242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705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89245-C901-EF4C-9B1C-6FB12401674D}"/>
              </a:ext>
            </a:extLst>
          </p:cNvPr>
          <p:cNvSpPr txBox="1"/>
          <p:nvPr/>
        </p:nvSpPr>
        <p:spPr>
          <a:xfrm>
            <a:off x="0" y="387223"/>
            <a:ext cx="12192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 MEETING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74DB9-740D-5DB4-A0AC-91B22226D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633" y="234322"/>
            <a:ext cx="2916623" cy="1222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D8B581-9E4C-CF2B-37FF-46988F1BB27B}"/>
              </a:ext>
            </a:extLst>
          </p:cNvPr>
          <p:cNvSpPr txBox="1"/>
          <p:nvPr/>
        </p:nvSpPr>
        <p:spPr>
          <a:xfrm>
            <a:off x="411981" y="1527349"/>
            <a:ext cx="1132449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/>
              <a:t>OBJECTIVES:</a:t>
            </a:r>
          </a:p>
          <a:p>
            <a:pPr marL="269875" indent="-260350">
              <a:spcAft>
                <a:spcPts val="1200"/>
              </a:spcAft>
            </a:pPr>
            <a:r>
              <a:rPr lang="en-US" sz="2000" dirty="0"/>
              <a:t>1. To solidify this HIWR research program; i.e. to define, over time, its roles within MRD (and how the program delivers on mandate).</a:t>
            </a:r>
          </a:p>
          <a:p>
            <a:pPr marL="269875" indent="-260350">
              <a:spcAft>
                <a:spcPts val="1200"/>
              </a:spcAft>
            </a:pPr>
            <a:r>
              <a:rPr lang="en-US" sz="2000" dirty="0"/>
              <a:t>2. To provide a forum to keep us sufficiently updated on others’ research (in order to maximize potential collaboration, etc.).</a:t>
            </a:r>
          </a:p>
        </p:txBody>
      </p:sp>
    </p:spTree>
    <p:extLst>
      <p:ext uri="{BB962C8B-B14F-4D97-AF65-F5344CB8AC3E}">
        <p14:creationId xmlns:p14="http://schemas.microsoft.com/office/powerpoint/2010/main" val="2997350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ECCC_Branding_PPT_Template_EN.potx" id="{426B9ED9-5650-45E1-A7BD-0FBD54976D4D}" vid="{84679E34-27DB-4398-8304-F4999F5C37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1682</Words>
  <Application>Microsoft Macintosh PowerPoint</Application>
  <PresentationFormat>Widescreen</PresentationFormat>
  <Paragraphs>244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Al Nile</vt:lpstr>
      <vt:lpstr>Arial</vt:lpstr>
      <vt:lpstr>Calibri</vt:lpstr>
      <vt:lpstr>Calibri Light</vt:lpstr>
      <vt:lpstr>Cambria Math</vt:lpstr>
      <vt:lpstr>Century Gothic</vt:lpstr>
      <vt:lpstr>Copperplate</vt:lpstr>
      <vt:lpstr>Office Theme</vt:lpstr>
      <vt:lpstr>1_Office Theme</vt:lpstr>
      <vt:lpstr>OBRS Cloud Physics Research Program  “Kick-off” Meeting</vt:lpstr>
      <vt:lpstr>High Impact Weather Research Cloud Physics Research Program  “Kick-off” Meeting – TAKE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ICE-POP simulations Current research</vt:lpstr>
      <vt:lpstr>P3_aerosols development Upcoming research</vt:lpstr>
      <vt:lpstr>EXPs-1km – Modelling research during PONEX Upcoming research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Milbrandt</dc:creator>
  <cp:lastModifiedBy>Jason Milbrandt</cp:lastModifiedBy>
  <cp:revision>43</cp:revision>
  <dcterms:created xsi:type="dcterms:W3CDTF">2023-07-04T05:00:48Z</dcterms:created>
  <dcterms:modified xsi:type="dcterms:W3CDTF">2025-01-24T12:41:40Z</dcterms:modified>
</cp:coreProperties>
</file>